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 showSpecialPlsOnTitleSld="0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57150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846"/>
            <a:ext cx="5486399" cy="4114285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>
            <p:ph idx="2" type="sldImg"/>
          </p:nvPr>
        </p:nvSpPr>
        <p:spPr>
          <a:xfrm>
            <a:off x="508641" y="685949"/>
            <a:ext cx="5840640" cy="342838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 sz="180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rPr>
              <a:t>serialisierbar </a:t>
            </a:r>
            <a:r>
              <a:rPr lang="en" sz="180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rPr>
              <a:t>ist nicht gleich dem Serializable Interface, welches Reflection verwendet, sondern empfohlen ist das Parcelable-Interface zu implementieren und die Serialisierung selber zu machen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tools namespace wird beim build entfernt und gibt den tools (also lint, gui-builder) die möglichkeit informationen abzulegen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Was ist mit 20 passiert? Das war die 4.4W, die Android Watch Edition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versionCode: Integer der immer erhöht werden muss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versionName: String der der User sieht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Warum brauchst es die targetSdkVersion? Android verwendet diese, um Kompatibilitätsanpassungen zu machen.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>
            <p:ph idx="1" type="body"/>
          </p:nvPr>
        </p:nvSpPr>
        <p:spPr>
          <a:xfrm>
            <a:off x="685800" y="4343846"/>
            <a:ext cx="5486399" cy="4114285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/>
          <p:nvPr>
            <p:ph idx="2" type="sldImg"/>
          </p:nvPr>
        </p:nvSpPr>
        <p:spPr>
          <a:xfrm>
            <a:off x="508641" y="685949"/>
            <a:ext cx="5840700" cy="342838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idx="1" type="body"/>
          </p:nvPr>
        </p:nvSpPr>
        <p:spPr>
          <a:xfrm>
            <a:off x="685800" y="4343846"/>
            <a:ext cx="5486399" cy="4114285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>
            <p:ph idx="2" type="sldImg"/>
          </p:nvPr>
        </p:nvSpPr>
        <p:spPr>
          <a:xfrm>
            <a:off x="508641" y="685949"/>
            <a:ext cx="5840700" cy="342838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idx="1" type="body"/>
          </p:nvPr>
        </p:nvSpPr>
        <p:spPr>
          <a:xfrm>
            <a:off x="685800" y="4343846"/>
            <a:ext cx="5486399" cy="4114285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8" name="Shape 618"/>
          <p:cNvSpPr/>
          <p:nvPr>
            <p:ph idx="2" type="sldImg"/>
          </p:nvPr>
        </p:nvSpPr>
        <p:spPr>
          <a:xfrm>
            <a:off x="508641" y="685949"/>
            <a:ext cx="5840700" cy="342838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/>
          <p:nvPr>
            <p:ph idx="1" type="body"/>
          </p:nvPr>
        </p:nvSpPr>
        <p:spPr>
          <a:xfrm>
            <a:off x="685800" y="4343846"/>
            <a:ext cx="5486399" cy="4114285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0" name="Shape 630"/>
          <p:cNvSpPr/>
          <p:nvPr>
            <p:ph idx="2" type="sldImg"/>
          </p:nvPr>
        </p:nvSpPr>
        <p:spPr>
          <a:xfrm>
            <a:off x="508641" y="685949"/>
            <a:ext cx="5840700" cy="342838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idx="1" type="body"/>
          </p:nvPr>
        </p:nvSpPr>
        <p:spPr>
          <a:xfrm>
            <a:off x="685800" y="4343846"/>
            <a:ext cx="5486399" cy="4114285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7" name="Shape 637"/>
          <p:cNvSpPr/>
          <p:nvPr>
            <p:ph idx="2" type="sldImg"/>
          </p:nvPr>
        </p:nvSpPr>
        <p:spPr>
          <a:xfrm>
            <a:off x="508641" y="685949"/>
            <a:ext cx="5840700" cy="342838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/>
          <p:nvPr>
            <p:ph idx="1" type="body"/>
          </p:nvPr>
        </p:nvSpPr>
        <p:spPr>
          <a:xfrm>
            <a:off x="685800" y="4343846"/>
            <a:ext cx="5486399" cy="4114285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4" name="Shape 644"/>
          <p:cNvSpPr/>
          <p:nvPr>
            <p:ph idx="2" type="sldImg"/>
          </p:nvPr>
        </p:nvSpPr>
        <p:spPr>
          <a:xfrm>
            <a:off x="508641" y="685949"/>
            <a:ext cx="5840700" cy="342838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 txBox="1"/>
          <p:nvPr>
            <p:ph idx="1" type="body"/>
          </p:nvPr>
        </p:nvSpPr>
        <p:spPr>
          <a:xfrm>
            <a:off x="685800" y="4343846"/>
            <a:ext cx="5486399" cy="4114285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0" name="Shape 660"/>
          <p:cNvSpPr/>
          <p:nvPr>
            <p:ph idx="2" type="sldImg"/>
          </p:nvPr>
        </p:nvSpPr>
        <p:spPr>
          <a:xfrm>
            <a:off x="508641" y="685949"/>
            <a:ext cx="5840700" cy="342838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3" name="Shape 6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7" name="Shape 6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0" name="Shape 7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8" name="Shape 7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6" name="Shape 7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2" name="Shape 7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9" name="Shape 7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686002" y="685800"/>
            <a:ext cx="5486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423002" y="1211168"/>
            <a:ext cx="7772400" cy="950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/>
        </p:nvSpPr>
        <p:spPr>
          <a:xfrm>
            <a:off x="420879" y="395083"/>
            <a:ext cx="6920399" cy="50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HSR App Quest 2015</a:t>
            </a:r>
          </a:p>
        </p:txBody>
      </p:sp>
      <p:sp>
        <p:nvSpPr>
          <p:cNvPr id="11" name="Shape 11"/>
          <p:cNvSpPr txBox="1"/>
          <p:nvPr/>
        </p:nvSpPr>
        <p:spPr>
          <a:xfrm>
            <a:off x="418767" y="3036000"/>
            <a:ext cx="5942400" cy="50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Mirko Stocker – mirko.stocker@hsr.ch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lnSpc>
                <a:spcPct val="150000"/>
              </a:lnSpc>
              <a:spcBef>
                <a:spcPts val="0"/>
              </a:spcBef>
              <a:defRPr/>
            </a:lvl1pPr>
            <a:lvl2pPr>
              <a:lnSpc>
                <a:spcPct val="150000"/>
              </a:lnSpc>
              <a:spcBef>
                <a:spcPts val="0"/>
              </a:spcBef>
              <a:defRPr/>
            </a:lvl2pPr>
            <a:lvl3pPr>
              <a:lnSpc>
                <a:spcPct val="150000"/>
              </a:lnSpc>
              <a:spcBef>
                <a:spcPts val="0"/>
              </a:spcBef>
              <a:defRPr/>
            </a:lvl3pPr>
            <a:lvl4pPr>
              <a:lnSpc>
                <a:spcPct val="150000"/>
              </a:lnSpc>
              <a:spcBef>
                <a:spcPts val="0"/>
              </a:spcBef>
              <a:defRPr/>
            </a:lvl4pPr>
            <a:lvl5pPr>
              <a:lnSpc>
                <a:spcPct val="150000"/>
              </a:lnSpc>
              <a:spcBef>
                <a:spcPts val="0"/>
              </a:spcBef>
              <a:defRPr/>
            </a:lvl5pPr>
            <a:lvl6pPr>
              <a:lnSpc>
                <a:spcPct val="150000"/>
              </a:lnSpc>
              <a:spcBef>
                <a:spcPts val="0"/>
              </a:spcBef>
              <a:defRPr/>
            </a:lvl6pPr>
            <a:lvl7pPr>
              <a:lnSpc>
                <a:spcPct val="150000"/>
              </a:lnSpc>
              <a:spcBef>
                <a:spcPts val="0"/>
              </a:spcBef>
              <a:defRPr/>
            </a:lvl7pPr>
            <a:lvl8pPr>
              <a:lnSpc>
                <a:spcPct val="150000"/>
              </a:lnSpc>
              <a:spcBef>
                <a:spcPts val="0"/>
              </a:spcBef>
              <a:defRPr/>
            </a:lvl8pPr>
            <a:lvl9pPr>
              <a:lnSpc>
                <a:spcPct val="15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/>
        </p:nvSpPr>
        <p:spPr>
          <a:xfrm>
            <a:off x="159150" y="0"/>
            <a:ext cx="8661299" cy="25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HSR App Quest 2015</a:t>
            </a:r>
          </a:p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152400" y="260950"/>
            <a:ext cx="8917500" cy="76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154475" y="1177416"/>
            <a:ext cx="4366500" cy="4211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lnSpc>
                <a:spcPct val="150000"/>
              </a:lnSpc>
              <a:spcBef>
                <a:spcPts val="0"/>
              </a:spcBef>
              <a:defRPr/>
            </a:lvl1pPr>
            <a:lvl2pPr>
              <a:lnSpc>
                <a:spcPct val="150000"/>
              </a:lnSpc>
              <a:spcBef>
                <a:spcPts val="0"/>
              </a:spcBef>
              <a:defRPr/>
            </a:lvl2pPr>
            <a:lvl3pPr>
              <a:lnSpc>
                <a:spcPct val="150000"/>
              </a:lnSpc>
              <a:spcBef>
                <a:spcPts val="0"/>
              </a:spcBef>
              <a:defRPr/>
            </a:lvl3pPr>
            <a:lvl4pPr>
              <a:lnSpc>
                <a:spcPct val="150000"/>
              </a:lnSpc>
              <a:spcBef>
                <a:spcPts val="0"/>
              </a:spcBef>
              <a:defRPr/>
            </a:lvl4pPr>
            <a:lvl5pPr>
              <a:lnSpc>
                <a:spcPct val="150000"/>
              </a:lnSpc>
              <a:spcBef>
                <a:spcPts val="0"/>
              </a:spcBef>
              <a:defRPr/>
            </a:lvl5pPr>
            <a:lvl6pPr>
              <a:lnSpc>
                <a:spcPct val="150000"/>
              </a:lnSpc>
              <a:spcBef>
                <a:spcPts val="0"/>
              </a:spcBef>
              <a:defRPr/>
            </a:lvl6pPr>
            <a:lvl7pPr>
              <a:lnSpc>
                <a:spcPct val="150000"/>
              </a:lnSpc>
              <a:spcBef>
                <a:spcPts val="0"/>
              </a:spcBef>
              <a:defRPr/>
            </a:lvl7pPr>
            <a:lvl8pPr>
              <a:lnSpc>
                <a:spcPct val="150000"/>
              </a:lnSpc>
              <a:spcBef>
                <a:spcPts val="0"/>
              </a:spcBef>
              <a:defRPr/>
            </a:lvl8pPr>
            <a:lvl9pPr>
              <a:lnSpc>
                <a:spcPct val="15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" name="Shape 21"/>
          <p:cNvSpPr txBox="1"/>
          <p:nvPr>
            <p:ph idx="2" type="body"/>
          </p:nvPr>
        </p:nvSpPr>
        <p:spPr>
          <a:xfrm>
            <a:off x="4703400" y="1177416"/>
            <a:ext cx="4366500" cy="4211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lnSpc>
                <a:spcPct val="150000"/>
              </a:lnSpc>
              <a:spcBef>
                <a:spcPts val="0"/>
              </a:spcBef>
              <a:defRPr/>
            </a:lvl1pPr>
            <a:lvl2pPr rtl="0">
              <a:lnSpc>
                <a:spcPct val="150000"/>
              </a:lnSpc>
              <a:spcBef>
                <a:spcPts val="0"/>
              </a:spcBef>
              <a:defRPr/>
            </a:lvl2pPr>
            <a:lvl3pPr rtl="0">
              <a:lnSpc>
                <a:spcPct val="150000"/>
              </a:lnSpc>
              <a:spcBef>
                <a:spcPts val="0"/>
              </a:spcBef>
              <a:defRPr/>
            </a:lvl3pPr>
            <a:lvl4pPr rtl="0">
              <a:lnSpc>
                <a:spcPct val="150000"/>
              </a:lnSpc>
              <a:spcBef>
                <a:spcPts val="0"/>
              </a:spcBef>
              <a:defRPr/>
            </a:lvl4pPr>
            <a:lvl5pPr rtl="0">
              <a:lnSpc>
                <a:spcPct val="150000"/>
              </a:lnSpc>
              <a:spcBef>
                <a:spcPts val="0"/>
              </a:spcBef>
              <a:defRPr/>
            </a:lvl5pPr>
            <a:lvl6pPr rtl="0">
              <a:lnSpc>
                <a:spcPct val="150000"/>
              </a:lnSpc>
              <a:spcBef>
                <a:spcPts val="0"/>
              </a:spcBef>
              <a:defRPr/>
            </a:lvl6pPr>
            <a:lvl7pPr rtl="0">
              <a:lnSpc>
                <a:spcPct val="150000"/>
              </a:lnSpc>
              <a:spcBef>
                <a:spcPts val="0"/>
              </a:spcBef>
              <a:defRPr/>
            </a:lvl7pPr>
            <a:lvl8pPr rtl="0">
              <a:lnSpc>
                <a:spcPct val="150000"/>
              </a:lnSpc>
              <a:spcBef>
                <a:spcPts val="0"/>
              </a:spcBef>
              <a:defRPr/>
            </a:lvl8pPr>
            <a:lvl9pPr rtl="0">
              <a:lnSpc>
                <a:spcPct val="15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/>
        </p:nvSpPr>
        <p:spPr>
          <a:xfrm>
            <a:off x="159150" y="0"/>
            <a:ext cx="8661299" cy="25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HSR App Quest 2015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4979232"/>
            <a:ext cx="8229600" cy="577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666666"/>
                </a:solidFill>
              </a:rPr>
              <a:t>‹#›</a:t>
            </a:fld>
          </a:p>
        </p:txBody>
      </p:sp>
      <p:sp>
        <p:nvSpPr>
          <p:cNvPr id="26" name="Shape 26"/>
          <p:cNvSpPr txBox="1"/>
          <p:nvPr/>
        </p:nvSpPr>
        <p:spPr>
          <a:xfrm>
            <a:off x="159150" y="0"/>
            <a:ext cx="8661299" cy="25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HSR App Quest 2015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159150" y="1181444"/>
            <a:ext cx="8910600" cy="444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lnSpc>
                <a:spcPct val="150000"/>
              </a:lnSpc>
              <a:spcBef>
                <a:spcPts val="600"/>
              </a:spcBef>
              <a:buClr>
                <a:srgbClr val="66A3C8"/>
              </a:buClr>
              <a:buSzPct val="100000"/>
              <a:buFont typeface="Roboto"/>
              <a:buChar char="■"/>
              <a:defRPr sz="180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lnSpc>
                <a:spcPct val="150000"/>
              </a:lnSpc>
              <a:spcBef>
                <a:spcPts val="480"/>
              </a:spcBef>
              <a:buClr>
                <a:srgbClr val="2A2A2A"/>
              </a:buClr>
              <a:buSzPct val="100000"/>
              <a:buFont typeface="Roboto"/>
              <a:buChar char="□"/>
              <a:defRPr sz="180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rtl="0">
              <a:lnSpc>
                <a:spcPct val="150000"/>
              </a:lnSpc>
              <a:spcBef>
                <a:spcPts val="480"/>
              </a:spcBef>
              <a:buClr>
                <a:srgbClr val="66A3C8"/>
              </a:buClr>
              <a:buSzPct val="100000"/>
              <a:buFont typeface="Roboto"/>
              <a:defRPr sz="160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rtl="0">
              <a:lnSpc>
                <a:spcPct val="150000"/>
              </a:lnSpc>
              <a:spcBef>
                <a:spcPts val="360"/>
              </a:spcBef>
              <a:buClr>
                <a:srgbClr val="2A2A2A"/>
              </a:buClr>
              <a:buSzPct val="100000"/>
              <a:buFont typeface="Roboto"/>
              <a:buChar char="□"/>
              <a:defRPr sz="160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rtl="0">
              <a:lnSpc>
                <a:spcPct val="150000"/>
              </a:lnSpc>
              <a:spcBef>
                <a:spcPts val="360"/>
              </a:spcBef>
              <a:buClr>
                <a:srgbClr val="2A2A2A"/>
              </a:buClr>
              <a:buFont typeface="Roboto"/>
              <a:defRPr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rtl="0">
              <a:lnSpc>
                <a:spcPct val="150000"/>
              </a:lnSpc>
              <a:spcBef>
                <a:spcPts val="360"/>
              </a:spcBef>
              <a:buClr>
                <a:srgbClr val="2A2A2A"/>
              </a:buClr>
              <a:buFont typeface="Roboto"/>
              <a:defRPr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rtl="0">
              <a:lnSpc>
                <a:spcPct val="150000"/>
              </a:lnSpc>
              <a:spcBef>
                <a:spcPts val="360"/>
              </a:spcBef>
              <a:buClr>
                <a:srgbClr val="2A2A2A"/>
              </a:buClr>
              <a:buFont typeface="Roboto"/>
              <a:defRPr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rtl="0">
              <a:lnSpc>
                <a:spcPct val="150000"/>
              </a:lnSpc>
              <a:spcBef>
                <a:spcPts val="360"/>
              </a:spcBef>
              <a:buClr>
                <a:srgbClr val="2A2A2A"/>
              </a:buClr>
              <a:buFont typeface="Roboto"/>
              <a:defRPr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rtl="0">
              <a:lnSpc>
                <a:spcPct val="150000"/>
              </a:lnSpc>
              <a:spcBef>
                <a:spcPts val="360"/>
              </a:spcBef>
              <a:buClr>
                <a:srgbClr val="2A2A2A"/>
              </a:buClr>
              <a:buFont typeface="Roboto"/>
              <a:defRPr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type="title"/>
          </p:nvPr>
        </p:nvSpPr>
        <p:spPr>
          <a:xfrm>
            <a:off x="152400" y="288666"/>
            <a:ext cx="89175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b="1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hf dt="0" ftr="0" hdr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eveloper.android.com/reference/android/app/Activity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eveloper.android.com/reference/android/widget/TextView.html#attr_android:inputType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developer.android.com/guide/topics/ui/ui-events.html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projects.eclipse.org/projects/tools.andmore" TargetMode="External"/><Relationship Id="rId4" Type="http://schemas.openxmlformats.org/officeDocument/2006/relationships/image" Target="../media/image45.jpg"/><Relationship Id="rId5" Type="http://schemas.openxmlformats.org/officeDocument/2006/relationships/image" Target="../media/image69.png"/><Relationship Id="rId6" Type="http://schemas.openxmlformats.org/officeDocument/2006/relationships/image" Target="../media/image37.png"/><Relationship Id="rId7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developer.android.com/sdk/index.html" TargetMode="External"/><Relationship Id="rId4" Type="http://schemas.openxmlformats.org/officeDocument/2006/relationships/hyperlink" Target="http://www.programmierenlernenhq.de/tutorial-android-studio-1-installieren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eveloper.android.com/about/dashboards/index.html" TargetMode="External"/><Relationship Id="rId4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8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Relationship Id="rId4" Type="http://schemas.openxmlformats.org/officeDocument/2006/relationships/image" Target="../media/image73.png"/><Relationship Id="rId5" Type="http://schemas.openxmlformats.org/officeDocument/2006/relationships/image" Target="../media/image0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5" Type="http://schemas.openxmlformats.org/officeDocument/2006/relationships/image" Target="../media/image75.png"/><Relationship Id="rId6" Type="http://schemas.openxmlformats.org/officeDocument/2006/relationships/image" Target="../media/image5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6.png"/><Relationship Id="rId6" Type="http://schemas.openxmlformats.org/officeDocument/2006/relationships/image" Target="../media/image61.png"/><Relationship Id="rId7" Type="http://schemas.openxmlformats.org/officeDocument/2006/relationships/image" Target="../media/image6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://www.grokkingandroid.com/adding-actionviews-to-your-actionbar/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://www.programmierenlernenhq.de/tutorial-android-studio-1-installieren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png"/><Relationship Id="rId4" Type="http://schemas.openxmlformats.org/officeDocument/2006/relationships/image" Target="../media/image05.png"/><Relationship Id="rId5" Type="http://schemas.openxmlformats.org/officeDocument/2006/relationships/image" Target="../media/image08.png"/><Relationship Id="rId6" Type="http://schemas.openxmlformats.org/officeDocument/2006/relationships/image" Target="../media/image10.png"/><Relationship Id="rId7" Type="http://schemas.openxmlformats.org/officeDocument/2006/relationships/image" Target="../media/image06.png"/><Relationship Id="rId8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png"/><Relationship Id="rId4" Type="http://schemas.openxmlformats.org/officeDocument/2006/relationships/image" Target="../media/image04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ctrTitle"/>
          </p:nvPr>
        </p:nvSpPr>
        <p:spPr>
          <a:xfrm>
            <a:off x="423002" y="1211168"/>
            <a:ext cx="7772400" cy="950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Einführung in die Android-Entwicklung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Activity Lebenszyklus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Activity kann sich während ihrer Lebenszeit in den verschiedensten Zuständen befinden, zum Beispiel: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wird gerade gestartet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ist im Vordergrund aktiv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wird gleich in den Hintergrund gehen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System</a:t>
            </a:r>
            <a:r>
              <a:rPr lang="en"/>
              <a:t> ruft bei Zustandswechsel jeweilige Methode der </a:t>
            </a:r>
            <a:r>
              <a:rPr lang="en" u="sng">
                <a:solidFill>
                  <a:schemeClr val="hlink"/>
                </a:solidFill>
                <a:hlinkClick r:id="rId3"/>
              </a:rPr>
              <a:t>Activity-Klasse</a:t>
            </a:r>
            <a:r>
              <a:rPr lang="en"/>
              <a:t> auf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Entwickler überschreibt Methoden die ihn interessieren (z.B.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onCreate</a:t>
            </a:r>
            <a:r>
              <a:rPr lang="en"/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Shape 141"/>
          <p:cNvGrpSpPr/>
          <p:nvPr/>
        </p:nvGrpSpPr>
        <p:grpSpPr>
          <a:xfrm>
            <a:off x="6256713" y="2904225"/>
            <a:ext cx="1846079" cy="1531500"/>
            <a:chOff x="6256976" y="2904225"/>
            <a:chExt cx="1701298" cy="1531500"/>
          </a:xfrm>
        </p:grpSpPr>
        <p:cxnSp>
          <p:nvCxnSpPr>
            <p:cNvPr id="142" name="Shape 142"/>
            <p:cNvCxnSpPr/>
            <p:nvPr/>
          </p:nvCxnSpPr>
          <p:spPr>
            <a:xfrm flipH="1" rot="10800000">
              <a:off x="6256976" y="2904232"/>
              <a:ext cx="1680899" cy="12000"/>
            </a:xfrm>
            <a:prstGeom prst="straightConnector1">
              <a:avLst/>
            </a:prstGeom>
            <a:noFill/>
            <a:ln cap="flat" cmpd="sng" w="38100">
              <a:solidFill>
                <a:srgbClr val="98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3" name="Shape 143"/>
            <p:cNvCxnSpPr/>
            <p:nvPr/>
          </p:nvCxnSpPr>
          <p:spPr>
            <a:xfrm>
              <a:off x="7937875" y="2904225"/>
              <a:ext cx="20400" cy="1531500"/>
            </a:xfrm>
            <a:prstGeom prst="straightConnector1">
              <a:avLst/>
            </a:prstGeom>
            <a:noFill/>
            <a:ln cap="flat" cmpd="sng" w="38100">
              <a:solidFill>
                <a:srgbClr val="98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12" y="1493248"/>
            <a:ext cx="8188974" cy="36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Activity Lebenszyklus</a:t>
            </a:r>
          </a:p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7" name="Shape 147"/>
          <p:cNvSpPr txBox="1"/>
          <p:nvPr/>
        </p:nvSpPr>
        <p:spPr>
          <a:xfrm>
            <a:off x="5373650" y="1333200"/>
            <a:ext cx="28419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ab hier interagierbar</a:t>
            </a:r>
          </a:p>
        </p:txBody>
      </p:sp>
      <p:cxnSp>
        <p:nvCxnSpPr>
          <p:cNvPr id="148" name="Shape 148"/>
          <p:cNvCxnSpPr/>
          <p:nvPr/>
        </p:nvCxnSpPr>
        <p:spPr>
          <a:xfrm flipH="1">
            <a:off x="4997449" y="1579841"/>
            <a:ext cx="376200" cy="2330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9" name="Shape 149"/>
          <p:cNvCxnSpPr/>
          <p:nvPr/>
        </p:nvCxnSpPr>
        <p:spPr>
          <a:xfrm>
            <a:off x="1087112" y="3546436"/>
            <a:ext cx="214500" cy="2006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0" name="Shape 150"/>
          <p:cNvSpPr txBox="1"/>
          <p:nvPr/>
        </p:nvSpPr>
        <p:spPr>
          <a:xfrm>
            <a:off x="114200" y="3198450"/>
            <a:ext cx="1466999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UI Vorbereiten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7269675" y="2467579"/>
            <a:ext cx="1586400" cy="35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ohne Feedback!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Activity Lebenszyklus – Paused-Resumed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153600" y="1177428"/>
            <a:ext cx="8934599" cy="104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Wird die Activity von einer anderen Activity überdeckt, wird erstere pausiert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Kommt sie dann wieder in den Vordergrund, wird wieder onResume aufgerufen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175" y="2330125"/>
            <a:ext cx="7004499" cy="32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Activity Lebenszyklus – Stopped-Started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153600" y="1177420"/>
            <a:ext cx="8934599" cy="23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Kommt die Activity wieder in den Vorderund, z.B. weil der User die Applikation nochmal startet oder mit dem Back-Button zurückkommt, dann wird onRestart aufgerufen</a:t>
            </a:r>
          </a:p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148" y="2421249"/>
            <a:ext cx="7101500" cy="328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Activity Lebenszyklus – Destroyed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153600" y="1177420"/>
            <a:ext cx="8934599" cy="23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Destroyed wird die App vom System oder wenn explizit vom User geschlossen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Dies kann auch direkt aus dem Paused-Zustand geschehen!</a:t>
            </a:r>
          </a:p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cxnSp>
        <p:nvCxnSpPr>
          <p:cNvPr id="175" name="Shape 175"/>
          <p:cNvCxnSpPr/>
          <p:nvPr/>
        </p:nvCxnSpPr>
        <p:spPr>
          <a:xfrm flipH="1" rot="10800000">
            <a:off x="5875976" y="3590032"/>
            <a:ext cx="1680899" cy="120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6" name="Shape 176"/>
          <p:cNvCxnSpPr/>
          <p:nvPr/>
        </p:nvCxnSpPr>
        <p:spPr>
          <a:xfrm>
            <a:off x="7556875" y="3590025"/>
            <a:ext cx="23699" cy="11796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087" y="2392034"/>
            <a:ext cx="6371819" cy="2945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875" y="60649"/>
            <a:ext cx="4328150" cy="559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4" name="Shape 184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Lebenszyklus Komplett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Intents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Kommunikation zwischen Komponenten erfolgt über </a:t>
            </a:r>
            <a:r>
              <a:rPr b="1" lang="en"/>
              <a:t>Intents</a:t>
            </a:r>
            <a:r>
              <a:rPr lang="en"/>
              <a:t> (Absicht, Vorhaben)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2" name="Shape 192"/>
          <p:cNvSpPr/>
          <p:nvPr/>
        </p:nvSpPr>
        <p:spPr>
          <a:xfrm>
            <a:off x="1050429" y="2954772"/>
            <a:ext cx="2198999" cy="878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1220424" y="3202072"/>
            <a:ext cx="807725" cy="449543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2268143" y="3202072"/>
            <a:ext cx="807725" cy="449543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585977" y="2183685"/>
            <a:ext cx="2881199" cy="1792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4857498" y="3185233"/>
            <a:ext cx="807599" cy="449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6475918" y="2952753"/>
            <a:ext cx="807599" cy="449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6119848" y="2338200"/>
            <a:ext cx="807599" cy="449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99" name="Shape 199"/>
          <p:cNvCxnSpPr/>
          <p:nvPr/>
        </p:nvCxnSpPr>
        <p:spPr>
          <a:xfrm flipH="1">
            <a:off x="5452149" y="2662604"/>
            <a:ext cx="942000" cy="667799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0" name="Shape 200"/>
          <p:cNvSpPr txBox="1"/>
          <p:nvPr/>
        </p:nvSpPr>
        <p:spPr>
          <a:xfrm>
            <a:off x="4765275" y="2638866"/>
            <a:ext cx="119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accent2"/>
                </a:solidFill>
              </a:rPr>
              <a:t>Intent</a:t>
            </a:r>
          </a:p>
        </p:txBody>
      </p:sp>
      <p:cxnSp>
        <p:nvCxnSpPr>
          <p:cNvPr id="201" name="Shape 201"/>
          <p:cNvCxnSpPr/>
          <p:nvPr/>
        </p:nvCxnSpPr>
        <p:spPr>
          <a:xfrm>
            <a:off x="5328925" y="3513854"/>
            <a:ext cx="0" cy="10194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2" name="Shape 202"/>
          <p:cNvSpPr txBox="1"/>
          <p:nvPr/>
        </p:nvSpPr>
        <p:spPr>
          <a:xfrm>
            <a:off x="3474625" y="2901362"/>
            <a:ext cx="119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accent2"/>
                </a:solidFill>
              </a:rPr>
              <a:t>Intent</a:t>
            </a:r>
          </a:p>
        </p:txBody>
      </p:sp>
      <p:cxnSp>
        <p:nvCxnSpPr>
          <p:cNvPr id="203" name="Shape 203"/>
          <p:cNvCxnSpPr/>
          <p:nvPr/>
        </p:nvCxnSpPr>
        <p:spPr>
          <a:xfrm rot="10800000">
            <a:off x="2893999" y="3393916"/>
            <a:ext cx="21444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4" name="Shape 204"/>
          <p:cNvSpPr txBox="1"/>
          <p:nvPr/>
        </p:nvSpPr>
        <p:spPr>
          <a:xfrm>
            <a:off x="4160425" y="4030244"/>
            <a:ext cx="119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accent2"/>
                </a:solidFill>
              </a:rPr>
              <a:t>Intent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375" y="4532208"/>
            <a:ext cx="98425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Intents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Intent beschreibt, </a:t>
            </a:r>
            <a:r>
              <a:rPr b="1" lang="en"/>
              <a:t>was gemacht </a:t>
            </a:r>
            <a:r>
              <a:rPr lang="en"/>
              <a:t>werden soll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System (bzw. der User) entscheidet </a:t>
            </a:r>
            <a:r>
              <a:rPr b="1" lang="en"/>
              <a:t>wer zuständig </a:t>
            </a:r>
            <a:r>
              <a:rPr lang="en"/>
              <a:t>ist: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ermöglicht die lose Kopplung von Activities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und gewährleistet Austauschbarkeit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Apps können selbst wiederum Activities zur Verfügung stellen und so auch bestehende Applikationen ersetzen (z.B. alternative Kamera- oder E-Mail-App)</a:t>
            </a:r>
          </a:p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6940" y="4047107"/>
            <a:ext cx="1980059" cy="1585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Intents Erzeugen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Andere Activities können explizit oder implizit aufgerufen werden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Explizit mit der Klasse:</a:t>
            </a:r>
          </a:p>
          <a:p>
            <a:pPr indent="4572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Intent in = 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Intent(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this,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CalculateActivity.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class)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Implizit mit einer Aktion:</a:t>
            </a:r>
          </a:p>
          <a:p>
            <a:pPr indent="45720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Intent in = 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new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Intent(MediaStore.ACTION_IMAGE_CAPTURE)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Typischerweise werden interne Activities explizit aufgerufen, wohingehen generische Aktionen implizit angefordert werden (Bild erstellen, E-Mail senden)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Intents Starten Activities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Mit startActivity um Kontrolle zu übergeben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startActivity(intent);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oder startActivityForResult um Rückgabewert zu erhalten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startActivityForResult(intent, SOME_ID);</a:t>
            </a:r>
          </a:p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28" name="Shape 228"/>
          <p:cNvSpPr txBox="1"/>
          <p:nvPr/>
        </p:nvSpPr>
        <p:spPr>
          <a:xfrm>
            <a:off x="230050" y="3831420"/>
            <a:ext cx="8615700" cy="16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protected void onActivityResult(int request, int result, Intent data) {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if (result == Activity.RESULT_OK &amp;&amp; request == </a:t>
            </a: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SOME_ID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) {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5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		// Resultat verarbeiten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29" name="Shape 229"/>
          <p:cNvCxnSpPr/>
          <p:nvPr/>
        </p:nvCxnSpPr>
        <p:spPr>
          <a:xfrm flipH="1" rot="10800000">
            <a:off x="6274092" y="3135674"/>
            <a:ext cx="9000" cy="1396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lg" w="lg" type="triangl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152400" y="260950"/>
            <a:ext cx="8917500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Inhalt</a:t>
            </a:r>
          </a:p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154475" y="1177416"/>
            <a:ext cx="4366500" cy="4211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"/>
              <a:t>Unsere Themen:</a:t>
            </a:r>
          </a:p>
          <a:p>
            <a:pPr indent="-228600" lvl="0" marL="457200" rtl="0">
              <a:spcBef>
                <a:spcPts val="0"/>
              </a:spcBef>
              <a:buFont typeface="Wingdings"/>
              <a:buChar char="§"/>
            </a:pPr>
            <a:r>
              <a:rPr lang="en"/>
              <a:t>Prinzipien von Android Apps</a:t>
            </a:r>
          </a:p>
          <a:p>
            <a:pPr indent="-228600" lvl="0" marL="457200" rtl="0">
              <a:spcBef>
                <a:spcPts val="0"/>
              </a:spcBef>
              <a:buFont typeface="Wingdings"/>
              <a:buChar char="§"/>
            </a:pPr>
            <a:r>
              <a:rPr lang="en"/>
              <a:t>Activities</a:t>
            </a:r>
          </a:p>
          <a:p>
            <a:pPr indent="-228600" lvl="0" marL="457200" rtl="0">
              <a:spcBef>
                <a:spcPts val="0"/>
              </a:spcBef>
              <a:buFont typeface="Wingdings"/>
              <a:buChar char="§"/>
            </a:pPr>
            <a:r>
              <a:rPr lang="en"/>
              <a:t>Intents</a:t>
            </a:r>
          </a:p>
          <a:p>
            <a:pPr indent="-228600" lvl="0" marL="457200" rtl="0">
              <a:spcBef>
                <a:spcPts val="0"/>
              </a:spcBef>
              <a:buFont typeface="Wingdings"/>
              <a:buChar char="§"/>
            </a:pPr>
            <a:r>
              <a:rPr lang="en"/>
              <a:t>Views, Layouts und Widgets</a:t>
            </a:r>
          </a:p>
          <a:p>
            <a:pPr indent="-228600" lvl="0" marL="457200" rtl="0">
              <a:spcBef>
                <a:spcPts val="0"/>
              </a:spcBef>
              <a:buFont typeface="Wingdings"/>
              <a:buChar char="§"/>
            </a:pPr>
            <a:r>
              <a:rPr lang="en"/>
              <a:t>Event Handling</a:t>
            </a:r>
          </a:p>
          <a:p>
            <a:pPr indent="-228600" lvl="0" marL="457200" rtl="0">
              <a:spcBef>
                <a:spcPts val="0"/>
              </a:spcBef>
              <a:buFont typeface="Wingdings"/>
              <a:buChar char="§"/>
            </a:pPr>
            <a:r>
              <a:rPr lang="en"/>
              <a:t>Sensoren</a:t>
            </a:r>
          </a:p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4703400" y="1177416"/>
            <a:ext cx="4366500" cy="4211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Nicht behandelt:</a:t>
            </a:r>
          </a:p>
          <a:p>
            <a:pPr indent="-228600" lvl="0" marL="457200" rtl="0">
              <a:spcBef>
                <a:spcPts val="0"/>
              </a:spcBef>
              <a:buFont typeface="Wingdings"/>
              <a:buChar char="§"/>
            </a:pPr>
            <a:r>
              <a:rPr lang="en"/>
              <a:t>Services</a:t>
            </a:r>
          </a:p>
          <a:p>
            <a:pPr indent="-228600" lvl="0" marL="457200" rtl="0">
              <a:spcBef>
                <a:spcPts val="0"/>
              </a:spcBef>
              <a:buFont typeface="Wingdings"/>
              <a:buChar char="§"/>
            </a:pPr>
            <a:r>
              <a:rPr lang="en"/>
              <a:t>Daten speichern / SQL</a:t>
            </a:r>
          </a:p>
          <a:p>
            <a:pPr indent="-228600" lvl="0" marL="457200" rtl="0">
              <a:spcBef>
                <a:spcPts val="0"/>
              </a:spcBef>
              <a:buFont typeface="Wingdings"/>
              <a:buChar char="§"/>
            </a:pPr>
            <a:r>
              <a:rPr lang="en"/>
              <a:t>Netzwerk</a:t>
            </a:r>
          </a:p>
          <a:p>
            <a:pPr indent="-228600" lvl="0" marL="457200" rtl="0">
              <a:spcBef>
                <a:spcPts val="0"/>
              </a:spcBef>
              <a:buFont typeface="Wingdings"/>
              <a:buChar char="§"/>
            </a:pPr>
            <a:r>
              <a:rPr lang="en"/>
              <a:t>Animationen, OpenGL</a:t>
            </a:r>
          </a:p>
          <a:p>
            <a:pPr indent="-228600" lvl="0" marL="457200" rtl="0">
              <a:spcBef>
                <a:spcPts val="0"/>
              </a:spcBef>
              <a:buFont typeface="Wingdings"/>
              <a:buChar char="§"/>
            </a:pPr>
            <a:r>
              <a:rPr lang="en"/>
              <a:t>Notifications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Intents Parameterübergabe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Intent-Klasse hat eine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setData</a:t>
            </a:r>
            <a:r>
              <a:rPr lang="en"/>
              <a:t> Methode, welche eine URI entgegennimmt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Ziel der auszuführenden Aktion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Zum Beispiel Datei, URL oder auch ein Kontakt der angerufen werden soll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Zusätzliche Parameter an Activity übergeben: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in.putExtra(MediaStore.EXTRA_OUTPUT, imageCaptureUri);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Key-Value Paare mit weiteren Daten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Nur für primitive Daten, Strings, sowie solche die </a:t>
            </a:r>
            <a:r>
              <a:rPr i="1" lang="en"/>
              <a:t>serialisierbar</a:t>
            </a:r>
            <a:r>
              <a:rPr lang="en"/>
              <a:t> sind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Views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en"/>
              <a:t>Graphisches User Interface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Alles was der Benutzer </a:t>
            </a:r>
            <a:r>
              <a:rPr b="1" lang="en"/>
              <a:t>sieht</a:t>
            </a:r>
            <a:r>
              <a:rPr lang="en"/>
              <a:t> und mit dem er </a:t>
            </a:r>
            <a:r>
              <a:rPr b="1" lang="en"/>
              <a:t>interagiert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GUI kann in XML oder Java erstellt werden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Komponenten werden hierarchisch angeordnet</a:t>
            </a:r>
          </a:p>
          <a:p>
            <a:pPr indent="-228600" lvl="1" marL="914400" rtl="0">
              <a:spcBef>
                <a:spcPts val="0"/>
              </a:spcBef>
            </a:pPr>
            <a:r>
              <a:rPr b="1" lang="en"/>
              <a:t>ViewGroup</a:t>
            </a:r>
            <a:r>
              <a:rPr lang="en"/>
              <a:t> enthält andere Komponenten</a:t>
            </a:r>
          </a:p>
          <a:p>
            <a:pPr indent="-228600" lvl="1" marL="914400" rtl="0">
              <a:spcBef>
                <a:spcPts val="0"/>
              </a:spcBef>
            </a:pPr>
            <a:r>
              <a:rPr b="1" lang="en"/>
              <a:t>ViewGroup</a:t>
            </a:r>
            <a:r>
              <a:rPr lang="en"/>
              <a:t> bestimmt das Layout der Kinder</a:t>
            </a:r>
          </a:p>
          <a:p>
            <a:pPr indent="-228600" lvl="1" marL="914400" rtl="0">
              <a:spcBef>
                <a:spcPts val="0"/>
              </a:spcBef>
            </a:pPr>
            <a:r>
              <a:rPr b="1" lang="en"/>
              <a:t>View</a:t>
            </a:r>
            <a:r>
              <a:rPr lang="en"/>
              <a:t> ist die Oberklasse aller GUI-Elemente</a:t>
            </a:r>
          </a:p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512" y="2946245"/>
            <a:ext cx="3324499" cy="1771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GUI Erstellen</a:t>
            </a:r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Für die XML-Beschreibungssprache bietet Android Studio eine GUI-Builder an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XML-GUIs sind sogenannte </a:t>
            </a:r>
            <a:r>
              <a:rPr b="1" lang="en"/>
              <a:t>Ressourcen</a:t>
            </a:r>
          </a:p>
        </p:txBody>
      </p:sp>
      <p:sp>
        <p:nvSpPr>
          <p:cNvPr id="251" name="Shape 251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52" name="Shape 252"/>
          <p:cNvSpPr txBox="1"/>
          <p:nvPr/>
        </p:nvSpPr>
        <p:spPr>
          <a:xfrm>
            <a:off x="187262" y="2772050"/>
            <a:ext cx="8193599" cy="16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&lt;?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xml version=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"1.0" 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encoding=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"utf-8"</a:t>
            </a:r>
            <a:r>
              <a:rPr b="1" i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?&gt;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LinearLayout 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xmlns: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"http://schemas.android.com/apk/res/android"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xmlns: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tools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"http://schemas.android.com/tools"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:layout_width=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"match_parent"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:layout_height=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"match_parent"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:orientation=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"horizontal"</a:t>
            </a: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LinearLayout</a:t>
            </a: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Basis Layouts</a:t>
            </a:r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153600" y="1177428"/>
            <a:ext cx="8934599" cy="1066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Layouts sind ViewGroups und beschreiben die visuelle Struktur des UIs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Beispiele von oft verwendeten Layouts: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Nicht vollständig (z.B. Framelayout für überlappende Anzeigen, WebView)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Auch eigene Layouts möglich</a:t>
            </a:r>
          </a:p>
        </p:txBody>
      </p:sp>
      <p:sp>
        <p:nvSpPr>
          <p:cNvPr id="259" name="Shape 259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260" name="Shape 260"/>
          <p:cNvGrpSpPr/>
          <p:nvPr/>
        </p:nvGrpSpPr>
        <p:grpSpPr>
          <a:xfrm>
            <a:off x="534600" y="2513699"/>
            <a:ext cx="1961956" cy="1662475"/>
            <a:chOff x="1144200" y="2894699"/>
            <a:chExt cx="1961956" cy="1662475"/>
          </a:xfrm>
        </p:grpSpPr>
        <p:grpSp>
          <p:nvGrpSpPr>
            <p:cNvPr id="261" name="Shape 261"/>
            <p:cNvGrpSpPr/>
            <p:nvPr/>
          </p:nvGrpSpPr>
          <p:grpSpPr>
            <a:xfrm>
              <a:off x="1144200" y="2894699"/>
              <a:ext cx="1961956" cy="1107674"/>
              <a:chOff x="1144200" y="2894699"/>
              <a:chExt cx="1961956" cy="1107674"/>
            </a:xfrm>
          </p:grpSpPr>
          <p:grpSp>
            <p:nvGrpSpPr>
              <p:cNvPr id="262" name="Shape 262"/>
              <p:cNvGrpSpPr/>
              <p:nvPr/>
            </p:nvGrpSpPr>
            <p:grpSpPr>
              <a:xfrm>
                <a:off x="1144200" y="2900437"/>
                <a:ext cx="879200" cy="1096199"/>
                <a:chOff x="388225" y="2894625"/>
                <a:chExt cx="879200" cy="1096199"/>
              </a:xfrm>
            </p:grpSpPr>
            <p:sp>
              <p:nvSpPr>
                <p:cNvPr id="263" name="Shape 263"/>
                <p:cNvSpPr/>
                <p:nvPr/>
              </p:nvSpPr>
              <p:spPr>
                <a:xfrm>
                  <a:off x="388225" y="2894625"/>
                  <a:ext cx="199800" cy="1096199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Shape 264"/>
                <p:cNvSpPr/>
                <p:nvPr/>
              </p:nvSpPr>
              <p:spPr>
                <a:xfrm>
                  <a:off x="656550" y="2894625"/>
                  <a:ext cx="354000" cy="1096199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Shape 265"/>
                <p:cNvSpPr/>
                <p:nvPr/>
              </p:nvSpPr>
              <p:spPr>
                <a:xfrm>
                  <a:off x="1067625" y="2894625"/>
                  <a:ext cx="199800" cy="1096199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6" name="Shape 266"/>
              <p:cNvGrpSpPr/>
              <p:nvPr/>
            </p:nvGrpSpPr>
            <p:grpSpPr>
              <a:xfrm>
                <a:off x="2238256" y="2894699"/>
                <a:ext cx="867899" cy="1107674"/>
                <a:chOff x="1638325" y="2894699"/>
                <a:chExt cx="867899" cy="1107674"/>
              </a:xfrm>
            </p:grpSpPr>
            <p:sp>
              <p:nvSpPr>
                <p:cNvPr id="267" name="Shape 267"/>
                <p:cNvSpPr/>
                <p:nvPr/>
              </p:nvSpPr>
              <p:spPr>
                <a:xfrm rot="5400000">
                  <a:off x="1958125" y="2574899"/>
                  <a:ext cx="228299" cy="867899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Shape 268"/>
                <p:cNvSpPr/>
                <p:nvPr/>
              </p:nvSpPr>
              <p:spPr>
                <a:xfrm rot="5400000">
                  <a:off x="1940875" y="2866100"/>
                  <a:ext cx="262800" cy="867899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Shape 269"/>
                <p:cNvSpPr/>
                <p:nvPr/>
              </p:nvSpPr>
              <p:spPr>
                <a:xfrm rot="5400000">
                  <a:off x="1958125" y="3168736"/>
                  <a:ext cx="228299" cy="867899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Shape 270"/>
                <p:cNvSpPr/>
                <p:nvPr/>
              </p:nvSpPr>
              <p:spPr>
                <a:xfrm rot="5400000">
                  <a:off x="1958125" y="3454273"/>
                  <a:ext cx="228299" cy="867899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71" name="Shape 271"/>
            <p:cNvSpPr txBox="1"/>
            <p:nvPr/>
          </p:nvSpPr>
          <p:spPr>
            <a:xfrm>
              <a:off x="1294475" y="4173475"/>
              <a:ext cx="1661399" cy="38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Linear Layouts</a:t>
              </a:r>
            </a:p>
          </p:txBody>
        </p:sp>
      </p:grpSp>
      <p:grpSp>
        <p:nvGrpSpPr>
          <p:cNvPr id="272" name="Shape 272"/>
          <p:cNvGrpSpPr/>
          <p:nvPr/>
        </p:nvGrpSpPr>
        <p:grpSpPr>
          <a:xfrm>
            <a:off x="2816320" y="2513699"/>
            <a:ext cx="1661399" cy="1662475"/>
            <a:chOff x="3741300" y="2894699"/>
            <a:chExt cx="1661399" cy="1662475"/>
          </a:xfrm>
        </p:grpSpPr>
        <p:grpSp>
          <p:nvGrpSpPr>
            <p:cNvPr id="273" name="Shape 273"/>
            <p:cNvGrpSpPr/>
            <p:nvPr/>
          </p:nvGrpSpPr>
          <p:grpSpPr>
            <a:xfrm>
              <a:off x="4159212" y="2894699"/>
              <a:ext cx="867899" cy="1107675"/>
              <a:chOff x="3460050" y="2894699"/>
              <a:chExt cx="867899" cy="1107675"/>
            </a:xfrm>
          </p:grpSpPr>
          <p:sp>
            <p:nvSpPr>
              <p:cNvPr id="274" name="Shape 274"/>
              <p:cNvSpPr/>
              <p:nvPr/>
            </p:nvSpPr>
            <p:spPr>
              <a:xfrm rot="5400000">
                <a:off x="3828450" y="2526299"/>
                <a:ext cx="131099" cy="867899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Shape 275"/>
              <p:cNvSpPr/>
              <p:nvPr/>
            </p:nvSpPr>
            <p:spPr>
              <a:xfrm rot="5400000">
                <a:off x="3500100" y="3031625"/>
                <a:ext cx="371100" cy="451199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Shape 276"/>
              <p:cNvSpPr/>
              <p:nvPr/>
            </p:nvSpPr>
            <p:spPr>
              <a:xfrm rot="5400000">
                <a:off x="3779850" y="3168736"/>
                <a:ext cx="228299" cy="867899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Shape 277"/>
              <p:cNvSpPr/>
              <p:nvPr/>
            </p:nvSpPr>
            <p:spPr>
              <a:xfrm rot="5400000">
                <a:off x="3468775" y="3765374"/>
                <a:ext cx="228299" cy="245700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Shape 278"/>
              <p:cNvSpPr/>
              <p:nvPr/>
            </p:nvSpPr>
            <p:spPr>
              <a:xfrm rot="5400000">
                <a:off x="3965550" y="3080325"/>
                <a:ext cx="371100" cy="353699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Shape 279"/>
              <p:cNvSpPr/>
              <p:nvPr/>
            </p:nvSpPr>
            <p:spPr>
              <a:xfrm rot="5400000">
                <a:off x="3765525" y="3759524"/>
                <a:ext cx="228299" cy="257399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Shape 280"/>
              <p:cNvSpPr/>
              <p:nvPr/>
            </p:nvSpPr>
            <p:spPr>
              <a:xfrm rot="5400000">
                <a:off x="4082550" y="3756975"/>
                <a:ext cx="228299" cy="262499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1" name="Shape 281"/>
            <p:cNvSpPr txBox="1"/>
            <p:nvPr/>
          </p:nvSpPr>
          <p:spPr>
            <a:xfrm>
              <a:off x="3741300" y="4173475"/>
              <a:ext cx="1661399" cy="38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Grid Layout</a:t>
              </a:r>
            </a:p>
          </p:txBody>
        </p:sp>
      </p:grpSp>
      <p:grpSp>
        <p:nvGrpSpPr>
          <p:cNvPr id="282" name="Shape 282"/>
          <p:cNvGrpSpPr/>
          <p:nvPr/>
        </p:nvGrpSpPr>
        <p:grpSpPr>
          <a:xfrm>
            <a:off x="6778650" y="2513700"/>
            <a:ext cx="1661399" cy="1662475"/>
            <a:chOff x="7388250" y="2894700"/>
            <a:chExt cx="1661399" cy="1662475"/>
          </a:xfrm>
        </p:grpSpPr>
        <p:grpSp>
          <p:nvGrpSpPr>
            <p:cNvPr id="283" name="Shape 283"/>
            <p:cNvGrpSpPr/>
            <p:nvPr/>
          </p:nvGrpSpPr>
          <p:grpSpPr>
            <a:xfrm>
              <a:off x="7756568" y="2894700"/>
              <a:ext cx="924749" cy="1107674"/>
              <a:chOff x="4276025" y="2864175"/>
              <a:chExt cx="924749" cy="1107674"/>
            </a:xfrm>
          </p:grpSpPr>
          <p:sp>
            <p:nvSpPr>
              <p:cNvPr id="284" name="Shape 284"/>
              <p:cNvSpPr/>
              <p:nvPr/>
            </p:nvSpPr>
            <p:spPr>
              <a:xfrm rot="5400000">
                <a:off x="4293125" y="2847075"/>
                <a:ext cx="228299" cy="262499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Shape 285"/>
              <p:cNvSpPr/>
              <p:nvPr/>
            </p:nvSpPr>
            <p:spPr>
              <a:xfrm rot="5400000">
                <a:off x="4275875" y="3138276"/>
                <a:ext cx="262800" cy="262499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Shape 286"/>
              <p:cNvSpPr/>
              <p:nvPr/>
            </p:nvSpPr>
            <p:spPr>
              <a:xfrm rot="5400000">
                <a:off x="4293125" y="3440912"/>
                <a:ext cx="228299" cy="262499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Shape 287"/>
              <p:cNvSpPr/>
              <p:nvPr/>
            </p:nvSpPr>
            <p:spPr>
              <a:xfrm rot="5400000">
                <a:off x="4293125" y="3726450"/>
                <a:ext cx="228299" cy="262499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Shape 288"/>
              <p:cNvSpPr/>
              <p:nvPr/>
            </p:nvSpPr>
            <p:spPr>
              <a:xfrm rot="5400000">
                <a:off x="4624250" y="2847075"/>
                <a:ext cx="228299" cy="262499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Shape 289"/>
              <p:cNvSpPr/>
              <p:nvPr/>
            </p:nvSpPr>
            <p:spPr>
              <a:xfrm rot="5400000">
                <a:off x="4607000" y="3138276"/>
                <a:ext cx="262800" cy="262499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Shape 290"/>
              <p:cNvSpPr/>
              <p:nvPr/>
            </p:nvSpPr>
            <p:spPr>
              <a:xfrm rot="5400000">
                <a:off x="4624250" y="3440912"/>
                <a:ext cx="228299" cy="262499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Shape 291"/>
              <p:cNvSpPr/>
              <p:nvPr/>
            </p:nvSpPr>
            <p:spPr>
              <a:xfrm rot="5400000">
                <a:off x="4624250" y="3726450"/>
                <a:ext cx="228299" cy="262499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Shape 292"/>
              <p:cNvSpPr/>
              <p:nvPr/>
            </p:nvSpPr>
            <p:spPr>
              <a:xfrm rot="5400000">
                <a:off x="4955375" y="2847075"/>
                <a:ext cx="228299" cy="262499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Shape 293"/>
              <p:cNvSpPr/>
              <p:nvPr/>
            </p:nvSpPr>
            <p:spPr>
              <a:xfrm rot="5400000">
                <a:off x="4938125" y="3138276"/>
                <a:ext cx="262800" cy="262499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Shape 294"/>
              <p:cNvSpPr/>
              <p:nvPr/>
            </p:nvSpPr>
            <p:spPr>
              <a:xfrm rot="5400000">
                <a:off x="4955375" y="3440912"/>
                <a:ext cx="228299" cy="262499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Shape 295"/>
              <p:cNvSpPr/>
              <p:nvPr/>
            </p:nvSpPr>
            <p:spPr>
              <a:xfrm rot="5400000">
                <a:off x="4955375" y="3726450"/>
                <a:ext cx="228299" cy="262499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6" name="Shape 296"/>
            <p:cNvSpPr txBox="1"/>
            <p:nvPr/>
          </p:nvSpPr>
          <p:spPr>
            <a:xfrm>
              <a:off x="7388250" y="4173475"/>
              <a:ext cx="1661399" cy="38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Table Layout</a:t>
              </a:r>
            </a:p>
          </p:txBody>
        </p:sp>
      </p:grpSp>
      <p:grpSp>
        <p:nvGrpSpPr>
          <p:cNvPr id="297" name="Shape 297"/>
          <p:cNvGrpSpPr/>
          <p:nvPr/>
        </p:nvGrpSpPr>
        <p:grpSpPr>
          <a:xfrm>
            <a:off x="4797485" y="2510812"/>
            <a:ext cx="1661399" cy="1665362"/>
            <a:chOff x="5680025" y="2891812"/>
            <a:chExt cx="1661399" cy="1665362"/>
          </a:xfrm>
        </p:grpSpPr>
        <p:grpSp>
          <p:nvGrpSpPr>
            <p:cNvPr id="298" name="Shape 298"/>
            <p:cNvGrpSpPr/>
            <p:nvPr/>
          </p:nvGrpSpPr>
          <p:grpSpPr>
            <a:xfrm>
              <a:off x="6076775" y="2891812"/>
              <a:ext cx="867909" cy="1113499"/>
              <a:chOff x="5760400" y="2888887"/>
              <a:chExt cx="867909" cy="1113499"/>
            </a:xfrm>
          </p:grpSpPr>
          <p:sp>
            <p:nvSpPr>
              <p:cNvPr id="299" name="Shape 299"/>
              <p:cNvSpPr/>
              <p:nvPr/>
            </p:nvSpPr>
            <p:spPr>
              <a:xfrm rot="5400000">
                <a:off x="6128800" y="2520487"/>
                <a:ext cx="131099" cy="867899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Shape 300"/>
              <p:cNvSpPr/>
              <p:nvPr/>
            </p:nvSpPr>
            <p:spPr>
              <a:xfrm rot="5400000">
                <a:off x="6008800" y="3032862"/>
                <a:ext cx="371100" cy="451199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Shape 301"/>
              <p:cNvSpPr/>
              <p:nvPr/>
            </p:nvSpPr>
            <p:spPr>
              <a:xfrm rot="5400000">
                <a:off x="6385459" y="3482412"/>
                <a:ext cx="228299" cy="257399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Shape 302"/>
              <p:cNvSpPr/>
              <p:nvPr/>
            </p:nvSpPr>
            <p:spPr>
              <a:xfrm rot="5400000">
                <a:off x="5777500" y="3479884"/>
                <a:ext cx="228299" cy="262499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Shape 303"/>
              <p:cNvSpPr/>
              <p:nvPr/>
            </p:nvSpPr>
            <p:spPr>
              <a:xfrm rot="5400000">
                <a:off x="6082750" y="3479884"/>
                <a:ext cx="228299" cy="262499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 rot="5400000">
                <a:off x="6128800" y="3502887"/>
                <a:ext cx="131099" cy="867899"/>
              </a:xfrm>
              <a:prstGeom prst="rect">
                <a:avLst/>
              </a:prstGeom>
              <a:solidFill>
                <a:srgbClr val="66A3C8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5" name="Shape 305"/>
            <p:cNvSpPr txBox="1"/>
            <p:nvPr/>
          </p:nvSpPr>
          <p:spPr>
            <a:xfrm>
              <a:off x="5680025" y="4173475"/>
              <a:ext cx="1661399" cy="38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Relative Layout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Layout Parameter</a:t>
            </a:r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Für alle ViewGroups gemeinsam sind die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lang="en"/>
              <a:t> und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r>
              <a:rPr lang="en"/>
              <a:t> Parameter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Zulässige Werte sind</a:t>
            </a:r>
          </a:p>
          <a:p>
            <a:pPr indent="-228600" lvl="1" marL="914400" rtl="0">
              <a:spcBef>
                <a:spcPts val="0"/>
              </a:spcBef>
              <a:buFont typeface="Roboto Mono"/>
            </a:pPr>
            <a:r>
              <a:rPr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:layout_width=</a:t>
            </a:r>
            <a:r>
              <a:rPr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"match_parent"</a:t>
            </a:r>
            <a:r>
              <a:rPr lang="en"/>
              <a:t> </a:t>
            </a:r>
          </a:p>
          <a:p>
            <a:pPr indent="-228600" lvl="1" marL="914400" rtl="0">
              <a:spcBef>
                <a:spcPts val="0"/>
              </a:spcBef>
              <a:buFont typeface="Roboto Mono"/>
            </a:pPr>
            <a:r>
              <a:rPr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:layout_width=</a:t>
            </a:r>
            <a:r>
              <a:rPr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"wrap_content"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und absolute Grössen, ist aber selten empfehlenswert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match_parent</a:t>
            </a:r>
            <a:r>
              <a:rPr lang="en"/>
              <a:t>: so gross wie möglich, also wie der Parent erlaubt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wrap_content</a:t>
            </a:r>
            <a:r>
              <a:rPr lang="en"/>
              <a:t>: so klein wie möglich, also wie die Kinder erlauben</a:t>
            </a:r>
          </a:p>
        </p:txBody>
      </p:sp>
      <p:sp>
        <p:nvSpPr>
          <p:cNvPr id="312" name="Shape 312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8512" y="4184325"/>
            <a:ext cx="1409699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/>
          <p:nvPr/>
        </p:nvSpPr>
        <p:spPr>
          <a:xfrm>
            <a:off x="5024175" y="4456975"/>
            <a:ext cx="2772299" cy="804899"/>
          </a:xfrm>
          <a:prstGeom prst="wedgeRoundRectCallout">
            <a:avLst>
              <a:gd fmla="val 52460" name="adj1"/>
              <a:gd fmla="val -27302" name="adj2"/>
              <a:gd fmla="val 0" name="adj3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Einfach mit dem GUI-Builder so lange probieren bis es stimmt...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Layout Parameter – Beispiel</a:t>
            </a:r>
          </a:p>
        </p:txBody>
      </p:sp>
      <p:sp>
        <p:nvSpPr>
          <p:cNvPr id="320" name="Shape 320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321" name="Shape 321"/>
          <p:cNvGrpSpPr/>
          <p:nvPr/>
        </p:nvGrpSpPr>
        <p:grpSpPr>
          <a:xfrm>
            <a:off x="1735645" y="1500132"/>
            <a:ext cx="5768226" cy="3477071"/>
            <a:chOff x="1094450" y="2061050"/>
            <a:chExt cx="4345834" cy="2714977"/>
          </a:xfrm>
        </p:grpSpPr>
        <p:pic>
          <p:nvPicPr>
            <p:cNvPr id="322" name="Shape 3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94450" y="2061050"/>
              <a:ext cx="1452099" cy="2714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Shape 3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44150" y="2061050"/>
              <a:ext cx="1452099" cy="2714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Shape 3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88185" y="2061050"/>
              <a:ext cx="1452099" cy="27149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5" name="Shape 325"/>
          <p:cNvSpPr txBox="1"/>
          <p:nvPr/>
        </p:nvSpPr>
        <p:spPr>
          <a:xfrm>
            <a:off x="182700" y="2776225"/>
            <a:ext cx="3219900" cy="66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layout_width=</a:t>
            </a:r>
            <a:r>
              <a:rPr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"wrap_content"</a:t>
            </a:r>
            <a:br>
              <a:rPr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layout_height=</a:t>
            </a:r>
            <a:r>
              <a:rPr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"wrap_content"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3049450" y="3977375"/>
            <a:ext cx="3219900" cy="66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layout_width=</a:t>
            </a:r>
            <a:r>
              <a:rPr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"match_parent"</a:t>
            </a:r>
            <a:br>
              <a:rPr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layout_height=</a:t>
            </a:r>
            <a:r>
              <a:rPr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"wrap_content"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5794925" y="2409300"/>
            <a:ext cx="3219900" cy="66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layout_width=</a:t>
            </a:r>
            <a:r>
              <a:rPr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"match_parent"</a:t>
            </a:r>
            <a:br>
              <a:rPr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layout_height=</a:t>
            </a:r>
            <a:r>
              <a:rPr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"match_parent"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Linear Layout</a:t>
            </a:r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Elemente werden entweder vertikal oder horizontal angeordnet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Gleich viel Platz für alle Elemente ist selten sinnvoll, daher kann zusätzlich mit dem Attribut </a:t>
            </a:r>
            <a:r>
              <a:rPr b="1" lang="en">
                <a:solidFill>
                  <a:srgbClr val="660E7A"/>
                </a:solidFill>
              </a:rPr>
              <a:t>android</a:t>
            </a:r>
            <a:r>
              <a:rPr b="1" lang="en">
                <a:solidFill>
                  <a:srgbClr val="0000FF"/>
                </a:solidFill>
              </a:rPr>
              <a:t>:layout_weight </a:t>
            </a:r>
            <a:r>
              <a:rPr lang="en"/>
              <a:t>ein Gewicht vergeben werden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Kinder ohne Weight bekommen minimalen Platz, auf die restlichen wird der verfügbare Platz nach Gewicht aufgeteilt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335" name="Shape 335"/>
          <p:cNvGrpSpPr/>
          <p:nvPr/>
        </p:nvGrpSpPr>
        <p:grpSpPr>
          <a:xfrm>
            <a:off x="6481100" y="3478649"/>
            <a:ext cx="1961956" cy="1662475"/>
            <a:chOff x="1144200" y="2894699"/>
            <a:chExt cx="1961956" cy="1662475"/>
          </a:xfrm>
        </p:grpSpPr>
        <p:grpSp>
          <p:nvGrpSpPr>
            <p:cNvPr id="336" name="Shape 336"/>
            <p:cNvGrpSpPr/>
            <p:nvPr/>
          </p:nvGrpSpPr>
          <p:grpSpPr>
            <a:xfrm>
              <a:off x="1144200" y="2894699"/>
              <a:ext cx="1961956" cy="1107674"/>
              <a:chOff x="1144200" y="2894699"/>
              <a:chExt cx="1961956" cy="1107674"/>
            </a:xfrm>
          </p:grpSpPr>
          <p:grpSp>
            <p:nvGrpSpPr>
              <p:cNvPr id="337" name="Shape 337"/>
              <p:cNvGrpSpPr/>
              <p:nvPr/>
            </p:nvGrpSpPr>
            <p:grpSpPr>
              <a:xfrm>
                <a:off x="1144200" y="2900437"/>
                <a:ext cx="879200" cy="1096199"/>
                <a:chOff x="388225" y="2894625"/>
                <a:chExt cx="879200" cy="1096199"/>
              </a:xfrm>
            </p:grpSpPr>
            <p:sp>
              <p:nvSpPr>
                <p:cNvPr id="338" name="Shape 338"/>
                <p:cNvSpPr/>
                <p:nvPr/>
              </p:nvSpPr>
              <p:spPr>
                <a:xfrm>
                  <a:off x="388225" y="2894625"/>
                  <a:ext cx="199800" cy="1096199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" name="Shape 339"/>
                <p:cNvSpPr/>
                <p:nvPr/>
              </p:nvSpPr>
              <p:spPr>
                <a:xfrm>
                  <a:off x="656550" y="2894625"/>
                  <a:ext cx="354000" cy="1096199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Shape 340"/>
                <p:cNvSpPr/>
                <p:nvPr/>
              </p:nvSpPr>
              <p:spPr>
                <a:xfrm>
                  <a:off x="1067625" y="2894625"/>
                  <a:ext cx="199800" cy="1096199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1" name="Shape 341"/>
              <p:cNvGrpSpPr/>
              <p:nvPr/>
            </p:nvGrpSpPr>
            <p:grpSpPr>
              <a:xfrm>
                <a:off x="2238256" y="2894699"/>
                <a:ext cx="867899" cy="1107674"/>
                <a:chOff x="1638325" y="2894699"/>
                <a:chExt cx="867899" cy="1107674"/>
              </a:xfrm>
            </p:grpSpPr>
            <p:sp>
              <p:nvSpPr>
                <p:cNvPr id="342" name="Shape 342"/>
                <p:cNvSpPr/>
                <p:nvPr/>
              </p:nvSpPr>
              <p:spPr>
                <a:xfrm rot="5400000">
                  <a:off x="1958125" y="2574899"/>
                  <a:ext cx="228299" cy="867899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Shape 343"/>
                <p:cNvSpPr/>
                <p:nvPr/>
              </p:nvSpPr>
              <p:spPr>
                <a:xfrm rot="5400000">
                  <a:off x="1940875" y="2866100"/>
                  <a:ext cx="262800" cy="867899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Shape 344"/>
                <p:cNvSpPr/>
                <p:nvPr/>
              </p:nvSpPr>
              <p:spPr>
                <a:xfrm rot="5400000">
                  <a:off x="1958125" y="3168736"/>
                  <a:ext cx="228299" cy="867899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Shape 345"/>
                <p:cNvSpPr/>
                <p:nvPr/>
              </p:nvSpPr>
              <p:spPr>
                <a:xfrm rot="5400000">
                  <a:off x="1958125" y="3454273"/>
                  <a:ext cx="228299" cy="867899"/>
                </a:xfrm>
                <a:prstGeom prst="rect">
                  <a:avLst/>
                </a:prstGeom>
                <a:solidFill>
                  <a:srgbClr val="66A3C8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46" name="Shape 346"/>
            <p:cNvSpPr txBox="1"/>
            <p:nvPr/>
          </p:nvSpPr>
          <p:spPr>
            <a:xfrm>
              <a:off x="1294475" y="4173475"/>
              <a:ext cx="1661399" cy="38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Linear Layouts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Linear Layout – Weights</a:t>
            </a:r>
          </a:p>
        </p:txBody>
      </p:sp>
      <p:sp>
        <p:nvSpPr>
          <p:cNvPr id="352" name="Shape 352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01" y="1636214"/>
            <a:ext cx="1901056" cy="3448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5926" y="1636214"/>
            <a:ext cx="1901056" cy="344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1490" y="1636214"/>
            <a:ext cx="1901056" cy="3448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7054" y="1636214"/>
            <a:ext cx="1901056" cy="344842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 txBox="1"/>
          <p:nvPr/>
        </p:nvSpPr>
        <p:spPr>
          <a:xfrm>
            <a:off x="2733200" y="2075000"/>
            <a:ext cx="1706699" cy="46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weight=</a:t>
            </a:r>
            <a:r>
              <a:rPr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""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2716080" y="4383775"/>
            <a:ext cx="1706699" cy="46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weight=</a:t>
            </a:r>
            <a:r>
              <a:rPr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""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4623000" y="4383775"/>
            <a:ext cx="1706699" cy="46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weight=</a:t>
            </a:r>
            <a:r>
              <a:rPr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""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x="6564175" y="4383775"/>
            <a:ext cx="1706699" cy="46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weight=</a:t>
            </a:r>
            <a:r>
              <a:rPr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"1"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6529925" y="3240450"/>
            <a:ext cx="1706699" cy="46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weight=</a:t>
            </a:r>
            <a:r>
              <a:rPr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"2"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6529925" y="2287000"/>
            <a:ext cx="1706699" cy="46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weight=</a:t>
            </a:r>
            <a:r>
              <a:rPr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"3"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2729478" y="2756500"/>
            <a:ext cx="1706699" cy="46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weight=</a:t>
            </a:r>
            <a:r>
              <a:rPr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"1"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4623000" y="2756500"/>
            <a:ext cx="1706699" cy="46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weight=</a:t>
            </a:r>
            <a:r>
              <a:rPr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"1"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4623000" y="3761875"/>
            <a:ext cx="1706699" cy="46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weight=</a:t>
            </a:r>
            <a:r>
              <a:rPr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"1"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835950" y="3400925"/>
            <a:ext cx="1706699" cy="46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weight=</a:t>
            </a:r>
            <a:r>
              <a:rPr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""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835953" y="3125675"/>
            <a:ext cx="1706699" cy="46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weight=</a:t>
            </a:r>
            <a:r>
              <a:rPr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""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835955" y="3685675"/>
            <a:ext cx="1706699" cy="46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weight=</a:t>
            </a:r>
            <a:r>
              <a:rPr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""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Relative Layout</a:t>
            </a:r>
          </a:p>
        </p:txBody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Das vielseitigste Layout, welches Kinder relativ zueinander anordnet</a:t>
            </a:r>
          </a:p>
        </p:txBody>
      </p:sp>
      <p:sp>
        <p:nvSpPr>
          <p:cNvPr id="375" name="Shape 375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2900" y="1723650"/>
            <a:ext cx="1977226" cy="36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/>
          <p:nvPr/>
        </p:nvSpPr>
        <p:spPr>
          <a:xfrm>
            <a:off x="381000" y="1752600"/>
            <a:ext cx="5865000" cy="375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2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RelativeLayout </a:t>
            </a:r>
            <a:r>
              <a:rPr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xmlns:</a:t>
            </a:r>
            <a:r>
              <a:rPr lang="en" sz="120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"...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</a:p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&lt;</a:t>
            </a:r>
            <a:r>
              <a:rPr lang="en" sz="12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TextView</a:t>
            </a:r>
          </a:p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:text=</a:t>
            </a: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"1. Platz"</a:t>
            </a:r>
          </a:p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:id=</a:t>
            </a: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"@+id/first"</a:t>
            </a:r>
          </a:p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:layout_centerHorizontal=</a:t>
            </a: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"true"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</a:p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&lt;</a:t>
            </a:r>
            <a:r>
              <a:rPr lang="en" sz="12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TextView</a:t>
            </a:r>
          </a:p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:text=</a:t>
            </a: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"2. Platz"</a:t>
            </a:r>
          </a:p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:id=</a:t>
            </a: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"@+id/textView2"</a:t>
            </a:r>
          </a:p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:layout_below=</a:t>
            </a: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"@id/first"</a:t>
            </a:r>
          </a:p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:layout_toStartOf=</a:t>
            </a: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"@id/first"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</a:p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&lt;</a:t>
            </a:r>
            <a:r>
              <a:rPr lang="en" sz="12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TextView</a:t>
            </a:r>
          </a:p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:text=</a:t>
            </a: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"3. Platz"</a:t>
            </a:r>
          </a:p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:id=</a:t>
            </a: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"@+id/textView3"</a:t>
            </a:r>
          </a:p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:layout_below=</a:t>
            </a: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"@id/first"</a:t>
            </a:r>
          </a:p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:layout_toEndOf=</a:t>
            </a: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"@id/first"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</a:p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n" sz="12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RelativeLayout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Layout und Activity</a:t>
            </a:r>
          </a:p>
        </p:txBody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153600" y="1177426"/>
            <a:ext cx="8934599" cy="2339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Android instanziert die im XML deklarierten Views automatisch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Die generierte Klasse R enthält Konstanten für die Layout-Datei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Mit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setContentView</a:t>
            </a:r>
            <a:r>
              <a:rPr lang="en"/>
              <a:t> wird das Layout festgelegt</a:t>
            </a:r>
          </a:p>
        </p:txBody>
      </p:sp>
      <p:sp>
        <p:nvSpPr>
          <p:cNvPr id="384" name="Shape 384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85" name="Shape 385"/>
          <p:cNvSpPr txBox="1"/>
          <p:nvPr/>
        </p:nvSpPr>
        <p:spPr>
          <a:xfrm>
            <a:off x="627300" y="3109575"/>
            <a:ext cx="6822599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 class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MainActivity </a:t>
            </a:r>
            <a:r>
              <a:rPr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extends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Activity {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80800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808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protected void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onCreate(Bundle savedInstanceState) {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setContentView(R.layout.</a:t>
            </a:r>
            <a:r>
              <a:rPr i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activity_main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Unsere Ziele für Heute</a:t>
            </a:r>
          </a:p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3" name="Shape 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975" y="3098475"/>
            <a:ext cx="286702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/>
          <p:nvPr/>
        </p:nvSpPr>
        <p:spPr>
          <a:xfrm>
            <a:off x="533400" y="1559225"/>
            <a:ext cx="2676599" cy="767400"/>
          </a:xfrm>
          <a:prstGeom prst="chevron">
            <a:avLst>
              <a:gd fmla="val 50000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Einstieg in die Android-Welt</a:t>
            </a:r>
          </a:p>
        </p:txBody>
      </p:sp>
      <p:sp>
        <p:nvSpPr>
          <p:cNvPr id="45" name="Shape 45"/>
          <p:cNvSpPr/>
          <p:nvPr/>
        </p:nvSpPr>
        <p:spPr>
          <a:xfrm>
            <a:off x="3233703" y="1559225"/>
            <a:ext cx="2676599" cy="767400"/>
          </a:xfrm>
          <a:prstGeom prst="chevron">
            <a:avLst>
              <a:gd fmla="val 50000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Überblick und Orientierungshilfe</a:t>
            </a:r>
          </a:p>
        </p:txBody>
      </p:sp>
      <p:sp>
        <p:nvSpPr>
          <p:cNvPr id="46" name="Shape 46"/>
          <p:cNvSpPr/>
          <p:nvPr/>
        </p:nvSpPr>
        <p:spPr>
          <a:xfrm>
            <a:off x="5953203" y="1559225"/>
            <a:ext cx="2676599" cy="767400"/>
          </a:xfrm>
          <a:prstGeom prst="chevron">
            <a:avLst>
              <a:gd fmla="val 50000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Startbereit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391" name="Shape 391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Views – Widgets</a:t>
            </a:r>
          </a:p>
        </p:txBody>
      </p:sp>
      <p:pic>
        <p:nvPicPr>
          <p:cNvPr id="392" name="Shape 392"/>
          <p:cNvPicPr preferRelativeResize="0"/>
          <p:nvPr/>
        </p:nvPicPr>
        <p:blipFill rotWithShape="1">
          <a:blip r:embed="rId3">
            <a:alphaModFix/>
          </a:blip>
          <a:srcRect b="0" l="0" r="44918" t="5258"/>
          <a:stretch/>
        </p:blipFill>
        <p:spPr>
          <a:xfrm>
            <a:off x="7917025" y="1141850"/>
            <a:ext cx="1169975" cy="40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Shape 3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175" y="1680700"/>
            <a:ext cx="2685949" cy="149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Shape 3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675" y="3440975"/>
            <a:ext cx="2017799" cy="18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2600" y="3903400"/>
            <a:ext cx="1566475" cy="105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7675" y="1505475"/>
            <a:ext cx="1566475" cy="196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8400" y="1471250"/>
            <a:ext cx="1016599" cy="254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Buttons</a:t>
            </a:r>
          </a:p>
        </p:txBody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Kann eine Kombination aus Text und Bild anzeigen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Löst Click-Event aus, auf den unsere Applikation</a:t>
            </a:r>
            <a:br>
              <a:rPr lang="en"/>
            </a:br>
            <a:r>
              <a:rPr lang="en"/>
              <a:t>reagieren kann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8675" y="1483125"/>
            <a:ext cx="22860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/>
          <p:nvPr/>
        </p:nvSpPr>
        <p:spPr>
          <a:xfrm>
            <a:off x="643175" y="2548400"/>
            <a:ext cx="5566499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Button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:layout_width=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"wrap_content"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layout_height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"wrap_content"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:text=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"Alarm"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:id=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"@+id/alarmButton" </a:t>
            </a: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07" name="Shape 407"/>
          <p:cNvCxnSpPr/>
          <p:nvPr/>
        </p:nvCxnSpPr>
        <p:spPr>
          <a:xfrm>
            <a:off x="3848050" y="3693900"/>
            <a:ext cx="540599" cy="217499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408" name="Shape 408"/>
          <p:cNvSpPr txBox="1"/>
          <p:nvPr/>
        </p:nvSpPr>
        <p:spPr>
          <a:xfrm>
            <a:off x="4422725" y="3730300"/>
            <a:ext cx="45333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Elemente haben eine ID, also ein String mit @+Präfix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Eingabefelder</a:t>
            </a:r>
          </a:p>
        </p:txBody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Eingabefelder für Strings und Zahlen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Gleichzeitig wird auch eine spezifische Tastatur gewählt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inputType</a:t>
            </a:r>
            <a:r>
              <a:rPr lang="en"/>
              <a:t> Attribut gibt erwartete Eingabeform an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Telefonnummer, E-Mail-Adresse, Website, Datum, etc.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Kombinationen möglich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b="1"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:inputType= </a:t>
            </a:r>
            <a:r>
              <a:rPr b="1"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"textCapSentences|textAutoCorrect"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16" name="Shape 4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5000" y="1806625"/>
            <a:ext cx="1985724" cy="1198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Shape 4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5000" y="3309480"/>
            <a:ext cx="1985724" cy="148929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 txBox="1"/>
          <p:nvPr/>
        </p:nvSpPr>
        <p:spPr>
          <a:xfrm>
            <a:off x="251450" y="4011125"/>
            <a:ext cx="46239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EditText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:id=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"@+id/phone"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:layout_width=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"fill_parent"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:layout_height=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"wrap_content"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:inputType=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"phone" </a:t>
            </a: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@Referenzen und @+IDs</a:t>
            </a:r>
          </a:p>
        </p:txBody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Um GUI-Elemente zu referenzieren, erhalten diese einen ID-String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IDs sind Strings die mit @ beginnen (referenziert werden)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Wenn wir eine neue ID einführen, wird diese mit @+ geschrieben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457200">
              <a:spcBef>
                <a:spcPts val="0"/>
              </a:spcBef>
            </a:pPr>
            <a:r>
              <a:rPr lang="en"/>
              <a:t>Ermöglicht uns, im Code auf die in XML deklarierten Elemente zuzugreifen</a:t>
            </a:r>
          </a:p>
        </p:txBody>
      </p:sp>
      <p:sp>
        <p:nvSpPr>
          <p:cNvPr id="425" name="Shape 425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26" name="Shape 426"/>
          <p:cNvSpPr txBox="1"/>
          <p:nvPr/>
        </p:nvSpPr>
        <p:spPr>
          <a:xfrm>
            <a:off x="142750" y="2431825"/>
            <a:ext cx="58650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&lt;</a:t>
            </a:r>
            <a:r>
              <a:rPr lang="en" sz="12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TextView</a:t>
            </a:r>
          </a:p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:id=</a:t>
            </a: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"@+id/first" …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</a:p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&lt;</a:t>
            </a:r>
            <a:r>
              <a:rPr lang="en" sz="12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TextView</a:t>
            </a:r>
          </a:p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:id=</a:t>
            </a: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"@+id/textView2"</a:t>
            </a:r>
          </a:p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:layout_below=</a:t>
            </a: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"@id/first"</a:t>
            </a:r>
          </a:p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:layout_toStartOf=</a:t>
            </a:r>
            <a:r>
              <a:rPr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"@id/first"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</a:p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27" name="Shape 427"/>
          <p:cNvCxnSpPr/>
          <p:nvPr/>
        </p:nvCxnSpPr>
        <p:spPr>
          <a:xfrm rot="10800000">
            <a:off x="2773425" y="2931574"/>
            <a:ext cx="693299" cy="428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Die Klasse R</a:t>
            </a:r>
          </a:p>
        </p:txBody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Nicht nur die IDs, auch für alle Ressourcen enthält die Klasse R eine Konstante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Ein Typ Ressource den wir bis jetzt verwendet haben sind Layoutdateien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Die Layoutdatei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activity_main.xml </a:t>
            </a:r>
            <a:r>
              <a:rPr lang="en"/>
              <a:t>im Ordner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lang="en"/>
              <a:t> wird durch die Konstante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R.layout.</a:t>
            </a:r>
            <a:r>
              <a:rPr i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activity_main </a:t>
            </a:r>
            <a:r>
              <a:rPr lang="en"/>
              <a:t>repräsentiert</a:t>
            </a:r>
          </a:p>
        </p:txBody>
      </p:sp>
      <p:sp>
        <p:nvSpPr>
          <p:cNvPr id="434" name="Shape 434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35" name="Shape 435"/>
          <p:cNvSpPr txBox="1"/>
          <p:nvPr/>
        </p:nvSpPr>
        <p:spPr>
          <a:xfrm>
            <a:off x="170100" y="2957175"/>
            <a:ext cx="6822599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 class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MainActivity </a:t>
            </a:r>
            <a:r>
              <a:rPr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extends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Activity {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80800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808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protected void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onCreate(Bundle savedInstanceState) {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setContentView(R.layout.</a:t>
            </a:r>
            <a:r>
              <a:rPr i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activity_main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</p:txBody>
      </p:sp>
      <p:pic>
        <p:nvPicPr>
          <p:cNvPr id="436" name="Shape 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300" y="3107675"/>
            <a:ext cx="2803699" cy="17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Events und Event Handling</a:t>
            </a:r>
          </a:p>
        </p:txBody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Wie können wir auf Benutzereingaben reagieren?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Sobald die App läuft (Activity-Lifecycle Methoden wurden aufgerufen) hat unsere App keine aktive Kontrolle mehr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Android Framework hat einen sogenannten </a:t>
            </a:r>
            <a:r>
              <a:rPr b="1" lang="en"/>
              <a:t>Event-Loop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Event-Loop wartet bis ein Ereignis passiert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und bearbeitet dieses dann.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Achtung: Nur der Main-Thread darf das GUI verändern</a:t>
            </a:r>
          </a:p>
        </p:txBody>
      </p:sp>
      <p:sp>
        <p:nvSpPr>
          <p:cNvPr id="443" name="Shape 443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Events und Event Handling</a:t>
            </a:r>
          </a:p>
        </p:txBody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Events werden ausgelöst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durch den Benutzer (Touch-Geste, Hardwaretaste)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von Sensoren (GPS meldet eine neue Location)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Um auf Events zu reagieren, müssen wir diese zuerst empfangen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Dies geschieht durch sogenannte </a:t>
            </a:r>
            <a:r>
              <a:rPr b="1" lang="en"/>
              <a:t>Event Listeners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Listeners müssen bei dem entsprechenden Objekt </a:t>
            </a:r>
            <a:r>
              <a:rPr b="1" lang="en"/>
              <a:t>registriert</a:t>
            </a:r>
            <a:r>
              <a:rPr lang="en"/>
              <a:t> werden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0" name="Shape 450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51" name="Shape 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125" y="3167250"/>
            <a:ext cx="3324224" cy="429577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Shape 452"/>
          <p:cNvSpPr/>
          <p:nvPr/>
        </p:nvSpPr>
        <p:spPr>
          <a:xfrm>
            <a:off x="5315350" y="4185475"/>
            <a:ext cx="2374200" cy="1010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5499775" y="4398025"/>
            <a:ext cx="758399" cy="585299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54" name="Shape 454"/>
          <p:cNvCxnSpPr/>
          <p:nvPr/>
        </p:nvCxnSpPr>
        <p:spPr>
          <a:xfrm flipH="1" rot="10800000">
            <a:off x="3611225" y="4671449"/>
            <a:ext cx="2208599" cy="22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455" name="Shape 455"/>
          <p:cNvSpPr txBox="1"/>
          <p:nvPr/>
        </p:nvSpPr>
        <p:spPr>
          <a:xfrm rot="-388648">
            <a:off x="4194392" y="4290442"/>
            <a:ext cx="3180503" cy="3710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Clicked!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Listeners</a:t>
            </a:r>
          </a:p>
        </p:txBody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Für unterschiedliche Typen von Events gibt es unterschiedliche Listener Interfaces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OnClickListener</a:t>
            </a:r>
            <a:r>
              <a:rPr lang="en"/>
              <a:t>: wenn eine View "angeklickt" wird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OnLongClickListener</a:t>
            </a:r>
            <a:r>
              <a:rPr lang="en"/>
              <a:t>: touch-and-hold einer View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OnKeyListener</a:t>
            </a:r>
            <a:r>
              <a:rPr lang="en"/>
              <a:t>: wenn Hardware Tasten ausgelöst werden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… </a:t>
            </a:r>
            <a:r>
              <a:rPr lang="en" u="sng">
                <a:solidFill>
                  <a:schemeClr val="hlink"/>
                </a:solidFill>
                <a:hlinkClick r:id="rId3"/>
              </a:rPr>
              <a:t>vollständige Liste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App implementiert ein Interface und registriert es für die gewünschten Events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Spezialisierte Interfaces für bestimme Widgets: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TextWatcher</a:t>
            </a:r>
            <a:r>
              <a:rPr lang="en"/>
              <a:t> für Eingabefelder</a:t>
            </a:r>
          </a:p>
        </p:txBody>
      </p:sp>
      <p:sp>
        <p:nvSpPr>
          <p:cNvPr id="462" name="Shape 462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GUI-Objekt finden</a:t>
            </a:r>
          </a:p>
        </p:txBody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Um einen Listener zu registrieren, wird zuerst die Objektinstanz benötigt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Mit der ID können wir den Button finden:</a:t>
            </a:r>
            <a:br>
              <a:rPr lang="en"/>
            </a:b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Button   button   = (Button)   findViewById(R.id.</a:t>
            </a:r>
            <a:r>
              <a:rPr i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button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EditText editText = (EditText) findViewById(R.id.</a:t>
            </a:r>
            <a:r>
              <a:rPr i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editTextA)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;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findViewById</a:t>
            </a:r>
            <a:r>
              <a:rPr lang="en"/>
              <a:t> der Activity sucht im aktuellen Layout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Rückgabetyp ist immer die Oberklasse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lang="en"/>
              <a:t>, das Resultat muss also noch gecastet werden</a:t>
            </a:r>
          </a:p>
        </p:txBody>
      </p:sp>
      <p:sp>
        <p:nvSpPr>
          <p:cNvPr id="469" name="Shape 469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Listener Registrieren</a:t>
            </a:r>
          </a:p>
        </p:txBody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153600" y="1177426"/>
            <a:ext cx="8934599" cy="453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Mit einem View-Objekt können wir dann einen Listener registrieren</a:t>
            </a:r>
          </a:p>
        </p:txBody>
      </p:sp>
      <p:sp>
        <p:nvSpPr>
          <p:cNvPr id="476" name="Shape 476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77" name="Shape 477"/>
          <p:cNvSpPr txBox="1"/>
          <p:nvPr/>
        </p:nvSpPr>
        <p:spPr>
          <a:xfrm>
            <a:off x="617100" y="1637749"/>
            <a:ext cx="6145799" cy="1278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button.setOnClickListener(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new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View.OnClickListener() {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808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 void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onClick(View v) {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x="609600" y="3352800"/>
            <a:ext cx="8447399" cy="219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 class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MainActivity 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implements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View.OnClickListener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808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rgbClr val="808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 void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onClick(View v) {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808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protected void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onCreate(Bundle savedInstanceState) {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…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button.setOnClickListener(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this)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</p:txBody>
      </p:sp>
      <p:sp>
        <p:nvSpPr>
          <p:cNvPr id="479" name="Shape 479"/>
          <p:cNvSpPr txBox="1"/>
          <p:nvPr>
            <p:ph idx="2" type="body"/>
          </p:nvPr>
        </p:nvSpPr>
        <p:spPr>
          <a:xfrm>
            <a:off x="153600" y="2777626"/>
            <a:ext cx="8934599" cy="651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Alternativ kann auch die Activity das Interface implementieren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Was ist Android?</a:t>
            </a:r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153600" y="1177424"/>
            <a:ext cx="8934599" cy="413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Betriebssystem basierend auf Linux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Plattform für (mobile) Softwareentwicklung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Open Source unter der Apache License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Nur das Basissystem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Sehr wenig Open Source Apps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Programmiersprache ist Java und C++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Allerdings </a:t>
            </a:r>
            <a:r>
              <a:rPr b="1" lang="en"/>
              <a:t>nur Java 7</a:t>
            </a:r>
            <a:r>
              <a:rPr lang="en"/>
              <a:t>, also keine Lambdas, Default Methods, Streams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Keine Einstiegshürden (Weder Registrierung, Lizenz noch NDA nötig)</a:t>
            </a:r>
          </a:p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54" name="Shape 54"/>
          <p:cNvGrpSpPr/>
          <p:nvPr/>
        </p:nvGrpSpPr>
        <p:grpSpPr>
          <a:xfrm>
            <a:off x="5794800" y="1720865"/>
            <a:ext cx="3292224" cy="1588200"/>
            <a:chOff x="5362975" y="1974625"/>
            <a:chExt cx="3292224" cy="1588200"/>
          </a:xfrm>
        </p:grpSpPr>
        <p:sp>
          <p:nvSpPr>
            <p:cNvPr id="55" name="Shape 55"/>
            <p:cNvSpPr/>
            <p:nvPr/>
          </p:nvSpPr>
          <p:spPr>
            <a:xfrm>
              <a:off x="5362975" y="3222925"/>
              <a:ext cx="3292199" cy="339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Linux Kernel</a:t>
              </a:r>
            </a:p>
          </p:txBody>
        </p:sp>
        <p:sp>
          <p:nvSpPr>
            <p:cNvPr id="56" name="Shape 56"/>
            <p:cNvSpPr/>
            <p:nvPr/>
          </p:nvSpPr>
          <p:spPr>
            <a:xfrm>
              <a:off x="5362975" y="2806834"/>
              <a:ext cx="2265600" cy="339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Libraries (SQLite, Webkit)</a:t>
              </a:r>
            </a:p>
          </p:txBody>
        </p:sp>
        <p:sp>
          <p:nvSpPr>
            <p:cNvPr id="57" name="Shape 57"/>
            <p:cNvSpPr/>
            <p:nvPr/>
          </p:nvSpPr>
          <p:spPr>
            <a:xfrm>
              <a:off x="7713500" y="2806834"/>
              <a:ext cx="941699" cy="339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Runtime</a:t>
              </a:r>
            </a:p>
          </p:txBody>
        </p:sp>
        <p:sp>
          <p:nvSpPr>
            <p:cNvPr id="58" name="Shape 58"/>
            <p:cNvSpPr/>
            <p:nvPr/>
          </p:nvSpPr>
          <p:spPr>
            <a:xfrm>
              <a:off x="5362975" y="2390725"/>
              <a:ext cx="3292199" cy="339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Android Application Framework</a:t>
              </a:r>
            </a:p>
          </p:txBody>
        </p:sp>
        <p:sp>
          <p:nvSpPr>
            <p:cNvPr id="59" name="Shape 59"/>
            <p:cNvSpPr/>
            <p:nvPr/>
          </p:nvSpPr>
          <p:spPr>
            <a:xfrm>
              <a:off x="5362975" y="1974625"/>
              <a:ext cx="3292199" cy="3399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Apps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Activity-View-Intent Zusammenfassung</a:t>
            </a:r>
          </a:p>
        </p:txBody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809700" y="1642975"/>
            <a:ext cx="7619999" cy="1811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i="1" lang="en"/>
              <a:t>Eine Android App besteht aus einer oder mehreren Activities. Jede Activity hat ihren genau definierten Aufgabenbereich und eine dazugehörige View. Der Wechsel zwischen Activities geschieht über Intents.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487" name="Shape 487"/>
          <p:cNvGrpSpPr/>
          <p:nvPr/>
        </p:nvGrpSpPr>
        <p:grpSpPr>
          <a:xfrm>
            <a:off x="2051070" y="3507315"/>
            <a:ext cx="5041863" cy="1408500"/>
            <a:chOff x="2117583" y="3317365"/>
            <a:chExt cx="5041863" cy="1408500"/>
          </a:xfrm>
        </p:grpSpPr>
        <p:sp>
          <p:nvSpPr>
            <p:cNvPr id="488" name="Shape 488"/>
            <p:cNvSpPr/>
            <p:nvPr/>
          </p:nvSpPr>
          <p:spPr>
            <a:xfrm>
              <a:off x="2117583" y="3923055"/>
              <a:ext cx="1727780" cy="690044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251147" y="4117354"/>
              <a:ext cx="634629" cy="353196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3074340" y="4117354"/>
              <a:ext cx="634629" cy="353196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4895646" y="3317365"/>
              <a:ext cx="2263799" cy="14085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5108983" y="4104298"/>
              <a:ext cx="634500" cy="3531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6380598" y="3921635"/>
              <a:ext cx="634500" cy="3531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6100829" y="3438770"/>
              <a:ext cx="634500" cy="3531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495" name="Shape 495"/>
            <p:cNvCxnSpPr/>
            <p:nvPr/>
          </p:nvCxnSpPr>
          <p:spPr>
            <a:xfrm flipH="1">
              <a:off x="5576251" y="3693659"/>
              <a:ext cx="740100" cy="524699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496" name="Shape 496"/>
            <p:cNvCxnSpPr/>
            <p:nvPr/>
          </p:nvCxnSpPr>
          <p:spPr>
            <a:xfrm rot="10800000">
              <a:off x="3566321" y="4268264"/>
              <a:ext cx="16848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Die Wahl der IDE</a:t>
            </a:r>
          </a:p>
        </p:txBody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Beide von Google, erst ADT Android Developer Tools, dann Android Studio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ADT werden nicht mehr weiterentwickelt, Android Studio empfohlen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Eclipse </a:t>
            </a:r>
            <a:r>
              <a:rPr lang="en" u="sng">
                <a:solidFill>
                  <a:schemeClr val="hlink"/>
                </a:solidFill>
                <a:hlinkClick r:id="rId3"/>
              </a:rPr>
              <a:t>Andmore</a:t>
            </a:r>
            <a:r>
              <a:rPr lang="en"/>
              <a:t> führt ADT weiter, Zukunft aber ungewiss</a:t>
            </a:r>
          </a:p>
        </p:txBody>
      </p:sp>
      <p:sp>
        <p:nvSpPr>
          <p:cNvPr id="503" name="Shape 503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04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025" y="2591258"/>
            <a:ext cx="317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3975" y="1993384"/>
            <a:ext cx="2053105" cy="482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6387" y="1689628"/>
            <a:ext cx="862437" cy="862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Shape 5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67612" y="2591250"/>
            <a:ext cx="2540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IDE und andere Tools</a:t>
            </a:r>
          </a:p>
        </p:txBody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Android Studio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Neuste Version von </a:t>
            </a:r>
            <a:r>
              <a:rPr lang="en" u="sng">
                <a:solidFill>
                  <a:schemeClr val="hlink"/>
                </a:solidFill>
                <a:hlinkClick r:id="rId3"/>
              </a:rPr>
              <a:t>Google herunterladen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Sehr </a:t>
            </a:r>
            <a:r>
              <a:rPr lang="en" u="sng">
                <a:solidFill>
                  <a:schemeClr val="hlink"/>
                </a:solidFill>
                <a:hlinkClick r:id="rId4"/>
              </a:rPr>
              <a:t>ausführliche Installationsanleitung</a:t>
            </a:r>
            <a:r>
              <a:rPr lang="en"/>
              <a:t> von ProgrammierenLernenHQ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Als Teil vom Setup wird auch ein SDK installiert</a:t>
            </a:r>
          </a:p>
        </p:txBody>
      </p:sp>
      <p:sp>
        <p:nvSpPr>
          <p:cNvPr id="514" name="Shape 514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API Level</a:t>
            </a:r>
          </a:p>
        </p:txBody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153599" y="1177425"/>
            <a:ext cx="46541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API Level sind die für Entwickler relevanten Versionsnummern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Eine Version der Plattform unterstützt immer auch alle älteren APIs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Wenn eine Applikation ein Feature einer neueren Android Version verwendet,</a:t>
            </a:r>
            <a:br>
              <a:rPr lang="en"/>
            </a:br>
            <a:r>
              <a:rPr lang="en"/>
              <a:t>dann muss die minimale API entsprechend erhöht werden </a:t>
            </a:r>
          </a:p>
        </p:txBody>
      </p:sp>
      <p:sp>
        <p:nvSpPr>
          <p:cNvPr id="521" name="Shape 521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22" name="Shape 522"/>
          <p:cNvPicPr preferRelativeResize="0"/>
          <p:nvPr/>
        </p:nvPicPr>
        <p:blipFill rotWithShape="1">
          <a:blip r:embed="rId3">
            <a:alphaModFix/>
          </a:blip>
          <a:srcRect b="0" l="0" r="14522" t="0"/>
          <a:stretch/>
        </p:blipFill>
        <p:spPr>
          <a:xfrm>
            <a:off x="4899075" y="1164800"/>
            <a:ext cx="4187925" cy="434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API Level / SDK Version Verbreitung</a:t>
            </a:r>
          </a:p>
        </p:txBody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153600" y="5042553"/>
            <a:ext cx="8934599" cy="51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>
                <a:solidFill>
                  <a:srgbClr val="2A2A2A"/>
                </a:solidFill>
              </a:rPr>
              <a:t>Data collected during a 7-day period ending on </a:t>
            </a:r>
            <a:r>
              <a:rPr i="1" lang="en"/>
              <a:t>August</a:t>
            </a:r>
            <a:r>
              <a:rPr i="1" lang="en">
                <a:solidFill>
                  <a:srgbClr val="2A2A2A"/>
                </a:solidFill>
              </a:rPr>
              <a:t> </a:t>
            </a:r>
            <a:r>
              <a:rPr i="1" lang="en"/>
              <a:t>3</a:t>
            </a:r>
            <a:r>
              <a:rPr i="1" lang="en">
                <a:solidFill>
                  <a:srgbClr val="2A2A2A"/>
                </a:solidFill>
              </a:rPr>
              <a:t>, 2015. </a:t>
            </a:r>
            <a:r>
              <a:rPr i="1" lang="en" u="sng">
                <a:solidFill>
                  <a:schemeClr val="hlink"/>
                </a:solidFill>
                <a:hlinkClick r:id="rId3"/>
              </a:rPr>
              <a:t>Quelle</a:t>
            </a:r>
          </a:p>
        </p:txBody>
      </p:sp>
      <p:sp>
        <p:nvSpPr>
          <p:cNvPr id="529" name="Shape 529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30" name="Shape 5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075" y="1149500"/>
            <a:ext cx="7335762" cy="38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/>
          <p:nvPr/>
        </p:nvSpPr>
        <p:spPr>
          <a:xfrm>
            <a:off x="4555175" y="4002750"/>
            <a:ext cx="43257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Legt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mit eurem Coach einen API-Level fest!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Manifest</a:t>
            </a:r>
          </a:p>
        </p:txBody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Das Manifest umfasst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Komponenten der App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Metadaten (Name, Icon, Versionsnummer)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Permissions (Internet, kostenpflichtige Anrufe, etc.)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Anforderungen an die Geräte API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Wird vom System konsultiert um zu erfahren, ob die App installiert werden kann und welche Permissions diese verwendet</a:t>
            </a:r>
          </a:p>
        </p:txBody>
      </p:sp>
      <p:sp>
        <p:nvSpPr>
          <p:cNvPr id="538" name="Shape 538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39" name="Shape 5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312" y="1253100"/>
            <a:ext cx="1409699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/>
          <p:nvPr/>
        </p:nvSpPr>
        <p:spPr>
          <a:xfrm>
            <a:off x="6081775" y="1440750"/>
            <a:ext cx="1611599" cy="767400"/>
          </a:xfrm>
          <a:prstGeom prst="wedgeRoundRectCallout">
            <a:avLst>
              <a:gd fmla="val 57108" name="adj1"/>
              <a:gd fmla="val 4991" name="adj2"/>
              <a:gd fmla="val 0" name="adj3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Nicht vergessen, alle Activites der App aufzulisten!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AndroidManifest.xml Beispiel</a:t>
            </a:r>
          </a:p>
        </p:txBody>
      </p:sp>
      <p:sp>
        <p:nvSpPr>
          <p:cNvPr id="546" name="Shape 546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47" name="Shape 547"/>
          <p:cNvSpPr txBox="1"/>
          <p:nvPr/>
        </p:nvSpPr>
        <p:spPr>
          <a:xfrm>
            <a:off x="114300" y="1096500"/>
            <a:ext cx="8934599" cy="4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i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&lt;?</a:t>
            </a:r>
            <a:r>
              <a:rPr b="1"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xml version=</a:t>
            </a:r>
            <a:r>
              <a:rPr b="1"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"1.0" </a:t>
            </a:r>
            <a:r>
              <a:rPr b="1"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encoding=</a:t>
            </a:r>
            <a:r>
              <a:rPr b="1"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"utf-8"</a:t>
            </a:r>
            <a:r>
              <a:rPr b="1" i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?&gt;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" sz="12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manifest </a:t>
            </a:r>
            <a:r>
              <a:rPr b="1"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xmlns:android=</a:t>
            </a:r>
            <a:r>
              <a:rPr b="1"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"http://schemas.android.com/apk/res/android"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package=</a:t>
            </a:r>
            <a:r>
              <a:rPr b="1"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"com.example.misto.myapplication"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120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android:</a:t>
            </a:r>
            <a:r>
              <a:rPr b="1"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versionCode=</a:t>
            </a:r>
            <a:r>
              <a:rPr b="1"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"1" </a:t>
            </a:r>
            <a:r>
              <a:rPr b="1" lang="en" sz="120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android:</a:t>
            </a:r>
            <a:r>
              <a:rPr b="1"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versionName=</a:t>
            </a:r>
            <a:r>
              <a:rPr b="1"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"1.0" </a:t>
            </a: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&lt;</a:t>
            </a:r>
            <a:r>
              <a:rPr b="1" lang="en" sz="12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uses-sdk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 sz="120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:minSdkVersion=</a:t>
            </a:r>
            <a:r>
              <a:rPr b="1"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"21"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 sz="120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:targetSdkVersion=</a:t>
            </a:r>
            <a:r>
              <a:rPr b="1"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"22" </a:t>
            </a: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&lt;</a:t>
            </a:r>
            <a:r>
              <a:rPr b="1" lang="en" sz="12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application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 sz="120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android:</a:t>
            </a:r>
            <a:r>
              <a:rPr b="1"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icon=</a:t>
            </a:r>
            <a:r>
              <a:rPr b="1"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"@mipmap/ic_launcher"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 sz="120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:label=</a:t>
            </a:r>
            <a:r>
              <a:rPr b="1"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"@string/app_name"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 sz="120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android:</a:t>
            </a:r>
            <a:r>
              <a:rPr b="1"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theme=</a:t>
            </a:r>
            <a:r>
              <a:rPr b="1"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"@style/AppTheme" </a:t>
            </a: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&lt;</a:t>
            </a:r>
            <a:r>
              <a:rPr b="1" lang="en" sz="12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 sz="120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:name=</a:t>
            </a:r>
            <a:r>
              <a:rPr b="1"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"com.example.misto.myapplication.MainActivity"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 sz="120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:label=</a:t>
            </a:r>
            <a:r>
              <a:rPr b="1"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"@string/app_name" </a:t>
            </a: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&lt;</a:t>
            </a:r>
            <a:r>
              <a:rPr b="1" lang="en" sz="12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&lt;</a:t>
            </a:r>
            <a:r>
              <a:rPr b="1" lang="en" sz="12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action </a:t>
            </a:r>
            <a:r>
              <a:rPr b="1" lang="en" sz="120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:name=</a:t>
            </a:r>
            <a:r>
              <a:rPr b="1"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"android.intent.action.MAIN" </a:t>
            </a: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&lt;</a:t>
            </a:r>
            <a:r>
              <a:rPr b="1" lang="en" sz="12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category </a:t>
            </a:r>
            <a:r>
              <a:rPr b="1" lang="en" sz="120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:name=</a:t>
            </a:r>
            <a:r>
              <a:rPr b="1" lang="en" sz="12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"android.intent.category.LAUNCHER" </a:t>
            </a: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&lt;/</a:t>
            </a:r>
            <a:r>
              <a:rPr b="1" lang="en" sz="12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&lt;/</a:t>
            </a:r>
            <a:r>
              <a:rPr b="1" lang="en" sz="12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&lt;/</a:t>
            </a:r>
            <a:r>
              <a:rPr b="1" lang="en" sz="12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application</a:t>
            </a: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b="1" lang="en" sz="12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manifest</a:t>
            </a: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</a:p>
        </p:txBody>
      </p:sp>
      <p:cxnSp>
        <p:nvCxnSpPr>
          <p:cNvPr id="548" name="Shape 548"/>
          <p:cNvCxnSpPr/>
          <p:nvPr/>
        </p:nvCxnSpPr>
        <p:spPr>
          <a:xfrm flipH="1">
            <a:off x="4119924" y="2917200"/>
            <a:ext cx="887100" cy="264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49" name="Shape 549"/>
          <p:cNvSpPr txBox="1"/>
          <p:nvPr/>
        </p:nvSpPr>
        <p:spPr>
          <a:xfrm>
            <a:off x="4763075" y="2570325"/>
            <a:ext cx="4913099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Referenz auf Ressource</a:t>
            </a:r>
          </a:p>
        </p:txBody>
      </p:sp>
      <p:cxnSp>
        <p:nvCxnSpPr>
          <p:cNvPr id="550" name="Shape 550"/>
          <p:cNvCxnSpPr/>
          <p:nvPr/>
        </p:nvCxnSpPr>
        <p:spPr>
          <a:xfrm rot="10800000">
            <a:off x="5945749" y="4785299"/>
            <a:ext cx="384000" cy="341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51" name="Shape 551"/>
          <p:cNvSpPr txBox="1"/>
          <p:nvPr/>
        </p:nvSpPr>
        <p:spPr>
          <a:xfrm>
            <a:off x="6324050" y="4881900"/>
            <a:ext cx="4913099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Wird in der App-Liste aufgeführt</a:t>
            </a:r>
          </a:p>
        </p:txBody>
      </p:sp>
      <p:cxnSp>
        <p:nvCxnSpPr>
          <p:cNvPr id="552" name="Shape 552"/>
          <p:cNvCxnSpPr/>
          <p:nvPr/>
        </p:nvCxnSpPr>
        <p:spPr>
          <a:xfrm flipH="1">
            <a:off x="6064850" y="4128425"/>
            <a:ext cx="264899" cy="221699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53" name="Shape 553"/>
          <p:cNvSpPr txBox="1"/>
          <p:nvPr/>
        </p:nvSpPr>
        <p:spPr>
          <a:xfrm>
            <a:off x="6324050" y="3883925"/>
            <a:ext cx="4913099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Activity kann gestartet werden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SDK-Versionen im Manifest</a:t>
            </a:r>
          </a:p>
        </p:txBody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153600" y="1177425"/>
            <a:ext cx="4742400" cy="235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minSdkVersion</a:t>
            </a:r>
            <a:r>
              <a:rPr lang="en"/>
              <a:t> gibt an, welche Version das Gerät mindestens haben muss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targetSdkVersion</a:t>
            </a:r>
            <a:r>
              <a:rPr lang="en"/>
              <a:t> ist die höchste Version, mit der getestet wurde</a:t>
            </a:r>
          </a:p>
        </p:txBody>
      </p:sp>
      <p:sp>
        <p:nvSpPr>
          <p:cNvPr id="560" name="Shape 560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61" name="Shape 5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000" y="1228312"/>
            <a:ext cx="4190999" cy="43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Shape 562"/>
          <p:cNvSpPr txBox="1"/>
          <p:nvPr/>
        </p:nvSpPr>
        <p:spPr>
          <a:xfrm>
            <a:off x="-114300" y="3839700"/>
            <a:ext cx="4742400" cy="12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&lt;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uses-sdk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:minSdkVersion=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"21"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:targetSdkVersion=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"22" </a:t>
            </a: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Manifest in Android Studio</a:t>
            </a:r>
          </a:p>
        </p:txBody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Android Studio verwaltet die u.a. die Versionsinformationen nicht im Manifest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Beim Builden des Projekts wird das tatsächliche Manifest generiert:</a:t>
            </a:r>
            <a:br>
              <a:rPr lang="en"/>
            </a:br>
            <a:r>
              <a:rPr lang="en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app/build/intermediates/manifests/full/debug/AndroidManifest.xml</a:t>
            </a:r>
          </a:p>
        </p:txBody>
      </p:sp>
      <p:sp>
        <p:nvSpPr>
          <p:cNvPr id="569" name="Shape 569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70" name="Shape 570"/>
          <p:cNvPicPr preferRelativeResize="0"/>
          <p:nvPr/>
        </p:nvPicPr>
        <p:blipFill rotWithShape="1">
          <a:blip r:embed="rId3">
            <a:alphaModFix/>
          </a:blip>
          <a:srcRect b="0" l="0" r="0" t="1941"/>
          <a:stretch/>
        </p:blipFill>
        <p:spPr>
          <a:xfrm>
            <a:off x="438200" y="2054875"/>
            <a:ext cx="3845924" cy="21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Shape 571"/>
          <p:cNvPicPr preferRelativeResize="0"/>
          <p:nvPr/>
        </p:nvPicPr>
        <p:blipFill rotWithShape="1">
          <a:blip r:embed="rId4">
            <a:alphaModFix/>
          </a:blip>
          <a:srcRect b="0" l="1729" r="0" t="0"/>
          <a:stretch/>
        </p:blipFill>
        <p:spPr>
          <a:xfrm>
            <a:off x="4557250" y="2054875"/>
            <a:ext cx="4339850" cy="230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Neues Projekt Erstellen</a:t>
            </a:r>
          </a:p>
        </p:txBody>
      </p:sp>
      <p:sp>
        <p:nvSpPr>
          <p:cNvPr id="577" name="Shape 577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78" name="Shape 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025" y="1243125"/>
            <a:ext cx="2832176" cy="20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Shape 5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6267" y="1248999"/>
            <a:ext cx="2758582" cy="202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Shape 5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4100" y="3481711"/>
            <a:ext cx="2832184" cy="2074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Shape 5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7792" y="3481711"/>
            <a:ext cx="2832182" cy="2074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Apps bestehen aus </a:t>
            </a:r>
            <a:r>
              <a:rPr b="1" lang="en"/>
              <a:t>lose gekoppelten, wiederverwendbaren </a:t>
            </a:r>
            <a:r>
              <a:rPr lang="en"/>
              <a:t>Komponenten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Komponenten sind</a:t>
            </a:r>
          </a:p>
          <a:p>
            <a:pPr indent="-228600" lvl="1" marL="914400" rtl="0">
              <a:spcBef>
                <a:spcPts val="0"/>
              </a:spcBef>
            </a:pPr>
            <a:r>
              <a:rPr b="1" lang="en"/>
              <a:t>Activities</a:t>
            </a:r>
            <a:r>
              <a:rPr lang="en"/>
              <a:t> (~ Screens)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Services, etc.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System hat feste Kontrolle über die Applikationen: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Verwaltung des Lebenszyklus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Kommunikation zwischen Komponenten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Apps werden automatisch geschlossen um Speicher zu sparen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Komponenten anderer Apps können aufgerufen und Systemkomponenten ersetzt werden (z.B. andere Kamera- oder Browser-App)</a:t>
            </a:r>
          </a:p>
        </p:txBody>
      </p:sp>
      <p:sp>
        <p:nvSpPr>
          <p:cNvPr id="65" name="Shape 65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Designprinzipien von Android</a:t>
            </a:r>
          </a:p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67" name="Shape 67"/>
          <p:cNvGrpSpPr/>
          <p:nvPr/>
        </p:nvGrpSpPr>
        <p:grpSpPr>
          <a:xfrm>
            <a:off x="6694737" y="2178769"/>
            <a:ext cx="1915862" cy="1324484"/>
            <a:chOff x="6959737" y="1818994"/>
            <a:chExt cx="1915862" cy="1324484"/>
          </a:xfrm>
        </p:grpSpPr>
        <p:sp>
          <p:nvSpPr>
            <p:cNvPr id="68" name="Shape 68"/>
            <p:cNvSpPr/>
            <p:nvPr/>
          </p:nvSpPr>
          <p:spPr>
            <a:xfrm>
              <a:off x="7636175" y="2817343"/>
              <a:ext cx="417300" cy="232199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8177464" y="2817343"/>
              <a:ext cx="417300" cy="232199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70" name="Shape 70"/>
            <p:cNvGrpSpPr/>
            <p:nvPr/>
          </p:nvGrpSpPr>
          <p:grpSpPr>
            <a:xfrm>
              <a:off x="6959737" y="1818994"/>
              <a:ext cx="1136099" cy="723221"/>
              <a:chOff x="6520787" y="2535054"/>
              <a:chExt cx="1136099" cy="867899"/>
            </a:xfrm>
          </p:grpSpPr>
          <p:sp>
            <p:nvSpPr>
              <p:cNvPr id="71" name="Shape 71"/>
              <p:cNvSpPr/>
              <p:nvPr/>
            </p:nvSpPr>
            <p:spPr>
              <a:xfrm>
                <a:off x="6520787" y="2535054"/>
                <a:ext cx="1136099" cy="867899"/>
              </a:xfrm>
              <a:prstGeom prst="rect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Shape 72"/>
              <p:cNvSpPr/>
              <p:nvPr/>
            </p:nvSpPr>
            <p:spPr>
              <a:xfrm>
                <a:off x="6603418" y="3011841"/>
                <a:ext cx="417300" cy="2787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144708" y="3011841"/>
                <a:ext cx="417300" cy="2787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6960750" y="2630841"/>
                <a:ext cx="417300" cy="2787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" name="Shape 75"/>
            <p:cNvSpPr/>
            <p:nvPr/>
          </p:nvSpPr>
          <p:spPr>
            <a:xfrm>
              <a:off x="7548350" y="2689579"/>
              <a:ext cx="1136099" cy="453899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76" name="Shape 76"/>
            <p:cNvGrpSpPr/>
            <p:nvPr/>
          </p:nvGrpSpPr>
          <p:grpSpPr>
            <a:xfrm>
              <a:off x="8260300" y="2043484"/>
              <a:ext cx="615299" cy="401233"/>
              <a:chOff x="7939725" y="2824455"/>
              <a:chExt cx="615299" cy="481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7939725" y="2824455"/>
                <a:ext cx="615299" cy="481500"/>
              </a:xfrm>
              <a:prstGeom prst="rect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035439" y="2914666"/>
                <a:ext cx="417300" cy="2787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Projektstruktur und Dateien</a:t>
            </a:r>
          </a:p>
        </p:txBody>
      </p:sp>
      <p:sp>
        <p:nvSpPr>
          <p:cNvPr id="587" name="Shape 587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88" name="Shape 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1650"/>
            <a:ext cx="5885249" cy="43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Shape 5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925" y="1466412"/>
            <a:ext cx="3881075" cy="4165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0" name="Shape 590"/>
          <p:cNvCxnSpPr/>
          <p:nvPr/>
        </p:nvCxnSpPr>
        <p:spPr>
          <a:xfrm rot="10800000">
            <a:off x="785099" y="1845450"/>
            <a:ext cx="851400" cy="173399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91" name="Shape 591"/>
          <p:cNvSpPr txBox="1"/>
          <p:nvPr/>
        </p:nvSpPr>
        <p:spPr>
          <a:xfrm>
            <a:off x="1386950" y="1998725"/>
            <a:ext cx="2936399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Ansicht</a:t>
            </a:r>
          </a:p>
        </p:txBody>
      </p:sp>
      <p:cxnSp>
        <p:nvCxnSpPr>
          <p:cNvPr id="592" name="Shape 592"/>
          <p:cNvCxnSpPr/>
          <p:nvPr/>
        </p:nvCxnSpPr>
        <p:spPr>
          <a:xfrm rot="10800000">
            <a:off x="5890499" y="2018242"/>
            <a:ext cx="851400" cy="173399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93" name="Shape 593"/>
          <p:cNvSpPr txBox="1"/>
          <p:nvPr/>
        </p:nvSpPr>
        <p:spPr>
          <a:xfrm>
            <a:off x="6492350" y="2171517"/>
            <a:ext cx="2936399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Tatsächliche Struktur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Unsere erste Aufgabe ist es, einen Metalldetektor zu programmieren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Die App soll es uns ermöglichen, einen versteckten Gegenstand zu finden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Dazu verwenden wir den magnetischen Sensor des Smart-</a:t>
            </a:r>
            <a:br>
              <a:rPr lang="en"/>
            </a:br>
            <a:r>
              <a:rPr lang="en"/>
              <a:t>phones, welcher sonst für den Kompass gebraucht wird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Befindet sich ein Magnet in der Nähe des Sensors, </a:t>
            </a:r>
            <a:br>
              <a:rPr lang="en"/>
            </a:br>
            <a:r>
              <a:rPr lang="en"/>
              <a:t>liefert der Sensor stärkere Werte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Der Fortschrittsbalken zeigt die Stärke des magnetischen </a:t>
            </a:r>
            <a:br>
              <a:rPr lang="en"/>
            </a:br>
            <a:r>
              <a:rPr lang="en"/>
              <a:t>Feldes an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Keine Angst! Bis zum Nachmittag wird euch alles klarer sein</a:t>
            </a:r>
          </a:p>
        </p:txBody>
      </p:sp>
      <p:pic>
        <p:nvPicPr>
          <p:cNvPr id="599" name="Shape 5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2000" y="2345743"/>
            <a:ext cx="1905000" cy="31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Shape 600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Metalldetektor</a:t>
            </a:r>
          </a:p>
        </p:txBody>
      </p:sp>
      <p:sp>
        <p:nvSpPr>
          <p:cNvPr id="601" name="Shape 601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Sucht euch euren Coach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Findet einen Platz zusammen (im oberen Stock hats viele schöne Plätze)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Installiert Android Studio und das Android SDK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Erstellt eine erste App, deployed sie auf dem Smartphone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Implementiert den Metalldetektor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Mittagessen ab 12:30</a:t>
            </a:r>
          </a:p>
        </p:txBody>
      </p:sp>
      <p:pic>
        <p:nvPicPr>
          <p:cNvPr id="607" name="Shape 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873" y="3100795"/>
            <a:ext cx="3157334" cy="2531328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Shape 608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Der Rest des Tages</a:t>
            </a:r>
          </a:p>
        </p:txBody>
      </p:sp>
      <p:sp>
        <p:nvSpPr>
          <p:cNvPr id="609" name="Shape 609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>
            <p:ph type="title"/>
          </p:nvPr>
        </p:nvSpPr>
        <p:spPr>
          <a:xfrm>
            <a:off x="4560900" y="1361725"/>
            <a:ext cx="4034399" cy="1004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 sz="6000"/>
              <a:t>Los Gehts!</a:t>
            </a:r>
          </a:p>
          <a:p>
            <a:pPr indent="-6350" lvl="0" marL="45085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2000" u="none" cap="small" strike="noStrike">
              <a:solidFill>
                <a:schemeClr val="lt1"/>
              </a:solidFill>
            </a:endParaRPr>
          </a:p>
        </p:txBody>
      </p:sp>
      <p:sp>
        <p:nvSpPr>
          <p:cNvPr id="615" name="Shape 615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/>
          <p:nvPr>
            <p:ph type="ctrTitle"/>
          </p:nvPr>
        </p:nvSpPr>
        <p:spPr>
          <a:xfrm>
            <a:off x="423002" y="1211168"/>
            <a:ext cx="7772400" cy="950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Sensoren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>
            <p:ph idx="1" type="body"/>
          </p:nvPr>
        </p:nvSpPr>
        <p:spPr>
          <a:xfrm>
            <a:off x="153606" y="1227124"/>
            <a:ext cx="8934599" cy="4454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Im Gegensatz zu einem Laptop/Desktop Computer hat ein Smartphone diverse Sensoren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Allerdings: Unterstützung von Gerät zu Gerät verschieden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Qualität der Sensordaten sehr unterschiedlich (z.B. Kompass)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3 Kategorien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Bewegungssensoren (Beschleunigung) des Smartphones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Umgebungssensoren wie Temperatur, Beleuchtung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Lagesensoren für die Bestimmung der Neigung und des Nordpols</a:t>
            </a:r>
          </a:p>
        </p:txBody>
      </p:sp>
      <p:sp>
        <p:nvSpPr>
          <p:cNvPr id="626" name="Shape 626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27" name="Shape 627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Sensoren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Shape 6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337" y="1488779"/>
            <a:ext cx="5675312" cy="36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Shape 633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Verfügbarkeit von Sensoren</a:t>
            </a:r>
          </a:p>
        </p:txBody>
      </p:sp>
      <p:sp>
        <p:nvSpPr>
          <p:cNvPr id="634" name="Shape 634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Für die Arbeit mit einem Sensor brauchen wir: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SensorManager</a:t>
            </a:r>
            <a:r>
              <a:rPr lang="en"/>
              <a:t> als Einstiegspunkt für die verfügbaren Sensoren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Sensor</a:t>
            </a:r>
            <a:r>
              <a:rPr lang="en"/>
              <a:t> als Repräsentant für einen konkreten Sensor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SensorEventListener</a:t>
            </a:r>
            <a:r>
              <a:rPr lang="en"/>
              <a:t> um sich für Updates von Sensordaten zu registrieren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SensorEvent</a:t>
            </a:r>
            <a:r>
              <a:rPr lang="en"/>
              <a:t> um die Sensordaten (Werte, Zeitpunkt) auszulesen</a:t>
            </a:r>
          </a:p>
        </p:txBody>
      </p:sp>
      <p:sp>
        <p:nvSpPr>
          <p:cNvPr id="640" name="Shape 640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Android Sensor Framework</a:t>
            </a:r>
          </a:p>
        </p:txBody>
      </p:sp>
      <p:sp>
        <p:nvSpPr>
          <p:cNvPr id="641" name="Shape 641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Shape 6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087" y="1314895"/>
            <a:ext cx="6641953" cy="3847209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Shape 647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Sensor Beispiel (minimal)</a:t>
            </a:r>
          </a:p>
        </p:txBody>
      </p:sp>
      <p:sp>
        <p:nvSpPr>
          <p:cNvPr id="648" name="Shape 648"/>
          <p:cNvSpPr txBox="1"/>
          <p:nvPr/>
        </p:nvSpPr>
        <p:spPr>
          <a:xfrm>
            <a:off x="4759725" y="1791491"/>
            <a:ext cx="3510900" cy="57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Implementieren für onSensorChanged</a:t>
            </a:r>
          </a:p>
        </p:txBody>
      </p:sp>
      <p:cxnSp>
        <p:nvCxnSpPr>
          <p:cNvPr id="649" name="Shape 649"/>
          <p:cNvCxnSpPr/>
          <p:nvPr/>
        </p:nvCxnSpPr>
        <p:spPr>
          <a:xfrm rot="10800000">
            <a:off x="6010974" y="1651899"/>
            <a:ext cx="368700" cy="118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50" name="Shape 650"/>
          <p:cNvCxnSpPr>
            <a:stCxn id="651" idx="1"/>
          </p:cNvCxnSpPr>
          <p:nvPr/>
        </p:nvCxnSpPr>
        <p:spPr>
          <a:xfrm flipH="1">
            <a:off x="6050475" y="3034975"/>
            <a:ext cx="761100" cy="21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52" name="Shape 652"/>
          <p:cNvCxnSpPr/>
          <p:nvPr/>
        </p:nvCxnSpPr>
        <p:spPr>
          <a:xfrm rot="10800000">
            <a:off x="3503624" y="3828554"/>
            <a:ext cx="207600" cy="180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53" name="Shape 653"/>
          <p:cNvCxnSpPr/>
          <p:nvPr/>
        </p:nvCxnSpPr>
        <p:spPr>
          <a:xfrm flipH="1">
            <a:off x="3292199" y="4036000"/>
            <a:ext cx="386100" cy="187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54" name="Shape 654"/>
          <p:cNvCxnSpPr/>
          <p:nvPr/>
        </p:nvCxnSpPr>
        <p:spPr>
          <a:xfrm rot="10800000">
            <a:off x="4106400" y="5032245"/>
            <a:ext cx="216299" cy="237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51" name="Shape 651"/>
          <p:cNvSpPr txBox="1"/>
          <p:nvPr/>
        </p:nvSpPr>
        <p:spPr>
          <a:xfrm>
            <a:off x="6811575" y="2733625"/>
            <a:ext cx="2009399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Besser: prüfen ob Sensor vorhanden!</a:t>
            </a:r>
          </a:p>
        </p:txBody>
      </p:sp>
      <p:sp>
        <p:nvSpPr>
          <p:cNvPr id="655" name="Shape 655"/>
          <p:cNvSpPr txBox="1"/>
          <p:nvPr/>
        </p:nvSpPr>
        <p:spPr>
          <a:xfrm>
            <a:off x="3838975" y="3773429"/>
            <a:ext cx="3657600" cy="57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Wir wollen nur Sensordaten empfangen wenn die App im Vordergrund läuft. </a:t>
            </a:r>
          </a:p>
        </p:txBody>
      </p:sp>
      <p:sp>
        <p:nvSpPr>
          <p:cNvPr id="656" name="Shape 656"/>
          <p:cNvSpPr txBox="1"/>
          <p:nvPr/>
        </p:nvSpPr>
        <p:spPr>
          <a:xfrm>
            <a:off x="4414200" y="5059366"/>
            <a:ext cx="3657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Je nach Sensor unterschiedliche Daten.</a:t>
            </a:r>
          </a:p>
        </p:txBody>
      </p:sp>
      <p:sp>
        <p:nvSpPr>
          <p:cNvPr id="657" name="Shape 657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type="ctrTitle"/>
          </p:nvPr>
        </p:nvSpPr>
        <p:spPr>
          <a:xfrm>
            <a:off x="423002" y="1211168"/>
            <a:ext cx="7772400" cy="950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Menus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Beispiel mit Komponenten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153600" y="1177428"/>
            <a:ext cx="8934599" cy="76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Unsere App möchte ein Foto aufnehmen und zuschneiden</a:t>
            </a:r>
          </a:p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86" name="Shape 86"/>
          <p:cNvGrpSpPr/>
          <p:nvPr/>
        </p:nvGrpSpPr>
        <p:grpSpPr>
          <a:xfrm>
            <a:off x="1465667" y="2151763"/>
            <a:ext cx="6212662" cy="2874442"/>
            <a:chOff x="1024192" y="1986913"/>
            <a:chExt cx="6212662" cy="2874442"/>
          </a:xfrm>
        </p:grpSpPr>
        <p:cxnSp>
          <p:nvCxnSpPr>
            <p:cNvPr id="87" name="Shape 87"/>
            <p:cNvCxnSpPr>
              <a:stCxn id="88" idx="3"/>
              <a:endCxn id="89" idx="1"/>
            </p:cNvCxnSpPr>
            <p:nvPr/>
          </p:nvCxnSpPr>
          <p:spPr>
            <a:xfrm>
              <a:off x="4690514" y="3132338"/>
              <a:ext cx="1329000" cy="845399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90" name="Shape 90"/>
            <p:cNvCxnSpPr>
              <a:stCxn id="88" idx="1"/>
              <a:endCxn id="91" idx="3"/>
            </p:cNvCxnSpPr>
            <p:nvPr/>
          </p:nvCxnSpPr>
          <p:spPr>
            <a:xfrm flipH="1">
              <a:off x="2244410" y="3132338"/>
              <a:ext cx="1528800" cy="819299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grpSp>
          <p:nvGrpSpPr>
            <p:cNvPr id="92" name="Shape 92"/>
            <p:cNvGrpSpPr/>
            <p:nvPr/>
          </p:nvGrpSpPr>
          <p:grpSpPr>
            <a:xfrm>
              <a:off x="3545005" y="1986913"/>
              <a:ext cx="1373699" cy="1909828"/>
              <a:chOff x="3545005" y="1986913"/>
              <a:chExt cx="1373699" cy="1909828"/>
            </a:xfrm>
          </p:grpSpPr>
          <p:sp>
            <p:nvSpPr>
              <p:cNvPr id="93" name="Shape 93"/>
              <p:cNvSpPr txBox="1"/>
              <p:nvPr/>
            </p:nvSpPr>
            <p:spPr>
              <a:xfrm>
                <a:off x="3545005" y="1986913"/>
                <a:ext cx="1373699" cy="38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Unsere App</a:t>
                </a:r>
              </a:p>
            </p:txBody>
          </p:sp>
          <p:pic>
            <p:nvPicPr>
              <p:cNvPr id="88" name="Shape 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773210" y="2367934"/>
                <a:ext cx="917304" cy="15288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4" name="Shape 94"/>
            <p:cNvGrpSpPr/>
            <p:nvPr/>
          </p:nvGrpSpPr>
          <p:grpSpPr>
            <a:xfrm>
              <a:off x="1024192" y="2687017"/>
              <a:ext cx="1373699" cy="2148127"/>
              <a:chOff x="1024192" y="2382217"/>
              <a:chExt cx="1373699" cy="2148127"/>
            </a:xfrm>
          </p:grpSpPr>
          <p:sp>
            <p:nvSpPr>
              <p:cNvPr id="95" name="Shape 95"/>
              <p:cNvSpPr txBox="1"/>
              <p:nvPr/>
            </p:nvSpPr>
            <p:spPr>
              <a:xfrm>
                <a:off x="1024192" y="2382217"/>
                <a:ext cx="1373699" cy="38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Kamera-App</a:t>
                </a:r>
              </a:p>
            </p:txBody>
          </p:sp>
          <p:pic>
            <p:nvPicPr>
              <p:cNvPr id="91" name="Shape 9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77723" y="2763220"/>
                <a:ext cx="1066646" cy="1767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6" name="Shape 96"/>
            <p:cNvGrpSpPr/>
            <p:nvPr/>
          </p:nvGrpSpPr>
          <p:grpSpPr>
            <a:xfrm>
              <a:off x="5863155" y="2713238"/>
              <a:ext cx="1373699" cy="2148117"/>
              <a:chOff x="5863155" y="2408438"/>
              <a:chExt cx="1373699" cy="2148117"/>
            </a:xfrm>
          </p:grpSpPr>
          <p:sp>
            <p:nvSpPr>
              <p:cNvPr id="97" name="Shape 97"/>
              <p:cNvSpPr txBox="1"/>
              <p:nvPr/>
            </p:nvSpPr>
            <p:spPr>
              <a:xfrm>
                <a:off x="5863155" y="2408438"/>
                <a:ext cx="1373699" cy="38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Gallery-App</a:t>
                </a:r>
              </a:p>
            </p:txBody>
          </p:sp>
          <p:pic>
            <p:nvPicPr>
              <p:cNvPr id="89" name="Shape 8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019597" y="2789438"/>
                <a:ext cx="1060825" cy="17671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Menus</a:t>
            </a:r>
          </a:p>
        </p:txBody>
      </p:sp>
      <p:sp>
        <p:nvSpPr>
          <p:cNvPr id="668" name="Shape 668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669" name="Shape 669"/>
          <p:cNvGrpSpPr/>
          <p:nvPr/>
        </p:nvGrpSpPr>
        <p:grpSpPr>
          <a:xfrm>
            <a:off x="7149111" y="1782841"/>
            <a:ext cx="1449299" cy="2603140"/>
            <a:chOff x="6827961" y="1075368"/>
            <a:chExt cx="1449299" cy="3123893"/>
          </a:xfrm>
        </p:grpSpPr>
        <p:pic>
          <p:nvPicPr>
            <p:cNvPr id="670" name="Shape 6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39717" y="1824490"/>
              <a:ext cx="1425789" cy="2374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Shape 671"/>
            <p:cNvSpPr txBox="1"/>
            <p:nvPr/>
          </p:nvSpPr>
          <p:spPr>
            <a:xfrm>
              <a:off x="6827961" y="1075368"/>
              <a:ext cx="1449299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500">
                  <a:latin typeface="Roboto"/>
                  <a:ea typeface="Roboto"/>
                  <a:cs typeface="Roboto"/>
                  <a:sym typeface="Roboto"/>
                </a:rPr>
                <a:t>Options Menu (alt)</a:t>
              </a:r>
            </a:p>
          </p:txBody>
        </p:sp>
      </p:grpSp>
      <p:grpSp>
        <p:nvGrpSpPr>
          <p:cNvPr id="672" name="Shape 672"/>
          <p:cNvGrpSpPr/>
          <p:nvPr/>
        </p:nvGrpSpPr>
        <p:grpSpPr>
          <a:xfrm>
            <a:off x="-63434" y="1291651"/>
            <a:ext cx="3657600" cy="2132732"/>
            <a:chOff x="2777025" y="841795"/>
            <a:chExt cx="3657600" cy="2559381"/>
          </a:xfrm>
        </p:grpSpPr>
        <p:pic>
          <p:nvPicPr>
            <p:cNvPr id="673" name="Shape 6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65525" y="1298995"/>
              <a:ext cx="2480599" cy="21021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4" name="Shape 674"/>
            <p:cNvSpPr txBox="1"/>
            <p:nvPr/>
          </p:nvSpPr>
          <p:spPr>
            <a:xfrm>
              <a:off x="2777025" y="841795"/>
              <a:ext cx="3657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500">
                  <a:latin typeface="Roboto"/>
                  <a:ea typeface="Roboto"/>
                  <a:cs typeface="Roboto"/>
                  <a:sym typeface="Roboto"/>
                </a:rPr>
                <a:t>Context Menu</a:t>
              </a:r>
            </a:p>
          </p:txBody>
        </p:sp>
      </p:grpSp>
      <p:grpSp>
        <p:nvGrpSpPr>
          <p:cNvPr id="675" name="Shape 675"/>
          <p:cNvGrpSpPr/>
          <p:nvPr/>
        </p:nvGrpSpPr>
        <p:grpSpPr>
          <a:xfrm>
            <a:off x="3561150" y="1324375"/>
            <a:ext cx="3157050" cy="1967970"/>
            <a:chOff x="3578400" y="1626621"/>
            <a:chExt cx="3157050" cy="2361658"/>
          </a:xfrm>
        </p:grpSpPr>
        <p:sp>
          <p:nvSpPr>
            <p:cNvPr id="676" name="Shape 676"/>
            <p:cNvSpPr txBox="1"/>
            <p:nvPr/>
          </p:nvSpPr>
          <p:spPr>
            <a:xfrm>
              <a:off x="3587850" y="1626621"/>
              <a:ext cx="3147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rtl="0" algn="ctr">
                <a:spcBef>
                  <a:spcPts val="0"/>
                </a:spcBef>
                <a:buNone/>
              </a:pPr>
              <a:r>
                <a:rPr lang="en" sz="1500">
                  <a:latin typeface="Roboto"/>
                  <a:ea typeface="Roboto"/>
                  <a:cs typeface="Roboto"/>
                  <a:sym typeface="Roboto"/>
                </a:rPr>
                <a:t>ActionBar / Toolbar mit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500">
                  <a:latin typeface="Roboto"/>
                  <a:ea typeface="Roboto"/>
                  <a:cs typeface="Roboto"/>
                  <a:sym typeface="Roboto"/>
                </a:rPr>
                <a:t>Options Menu</a:t>
              </a:r>
            </a:p>
          </p:txBody>
        </p:sp>
        <p:pic>
          <p:nvPicPr>
            <p:cNvPr id="677" name="Shape 67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78400" y="2451155"/>
              <a:ext cx="3059950" cy="1537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8" name="Shape 678"/>
          <p:cNvGrpSpPr/>
          <p:nvPr/>
        </p:nvGrpSpPr>
        <p:grpSpPr>
          <a:xfrm>
            <a:off x="1050575" y="3585345"/>
            <a:ext cx="3657600" cy="1916502"/>
            <a:chOff x="3186700" y="3580245"/>
            <a:chExt cx="3657600" cy="1916502"/>
          </a:xfrm>
        </p:grpSpPr>
        <p:sp>
          <p:nvSpPr>
            <p:cNvPr id="679" name="Shape 679"/>
            <p:cNvSpPr txBox="1"/>
            <p:nvPr/>
          </p:nvSpPr>
          <p:spPr>
            <a:xfrm>
              <a:off x="3186700" y="3580245"/>
              <a:ext cx="36576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500">
                  <a:latin typeface="Roboto"/>
                  <a:ea typeface="Roboto"/>
                  <a:cs typeface="Roboto"/>
                  <a:sym typeface="Roboto"/>
                </a:rPr>
                <a:t>Popup Menu</a:t>
              </a:r>
            </a:p>
          </p:txBody>
        </p:sp>
        <p:pic>
          <p:nvPicPr>
            <p:cNvPr id="680" name="Shape 68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14300" y="3961225"/>
              <a:ext cx="1602387" cy="15355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Options Menu</a:t>
            </a:r>
          </a:p>
        </p:txBody>
      </p:sp>
      <p:sp>
        <p:nvSpPr>
          <p:cNvPr id="686" name="Shape 686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Teil der ActionBar, früher über Menu-Taste erreichbar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Enthält Actions die generell für die App/Activity gedacht sind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Apps mit Navigation Drawer haben</a:t>
            </a:r>
            <a:br>
              <a:rPr lang="en"/>
            </a:br>
            <a:r>
              <a:rPr lang="en"/>
              <a:t>teilweise kein Options Menu mehr</a:t>
            </a:r>
          </a:p>
        </p:txBody>
      </p:sp>
      <p:sp>
        <p:nvSpPr>
          <p:cNvPr id="687" name="Shape 687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88" name="Shape 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775" y="4050300"/>
            <a:ext cx="2032774" cy="14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Shape 6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783" y="2441598"/>
            <a:ext cx="2032776" cy="144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Shape 6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5050" y="2436575"/>
            <a:ext cx="1995624" cy="305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Shape 6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0500" y="4070699"/>
            <a:ext cx="2032775" cy="10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Shape 6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0500" y="3128697"/>
            <a:ext cx="2032775" cy="754323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Shape 693"/>
          <p:cNvSpPr txBox="1"/>
          <p:nvPr/>
        </p:nvSpPr>
        <p:spPr>
          <a:xfrm>
            <a:off x="322825" y="3610300"/>
            <a:ext cx="1829399" cy="754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Navigation Drawer /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Hamburger Menu</a:t>
            </a:r>
          </a:p>
        </p:txBody>
      </p:sp>
      <p:cxnSp>
        <p:nvCxnSpPr>
          <p:cNvPr id="694" name="Shape 694"/>
          <p:cNvCxnSpPr>
            <a:stCxn id="693" idx="3"/>
          </p:cNvCxnSpPr>
          <p:nvPr/>
        </p:nvCxnSpPr>
        <p:spPr>
          <a:xfrm flipH="1" rot="10800000">
            <a:off x="2152224" y="3471699"/>
            <a:ext cx="636600" cy="515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Options Menu Programmatisch</a:t>
            </a:r>
          </a:p>
        </p:txBody>
      </p:sp>
      <p:sp>
        <p:nvSpPr>
          <p:cNvPr id="700" name="Shape 700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Menus können entweder direkt im Code der Activity erstellt werden:</a:t>
            </a:r>
          </a:p>
        </p:txBody>
      </p:sp>
      <p:sp>
        <p:nvSpPr>
          <p:cNvPr id="701" name="Shape 701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02" name="Shape 702"/>
          <p:cNvSpPr txBox="1"/>
          <p:nvPr/>
        </p:nvSpPr>
        <p:spPr>
          <a:xfrm>
            <a:off x="228600" y="1752600"/>
            <a:ext cx="8488499" cy="3410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 boolean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onCreateOptionsMenu(Menu menu) {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menu.add(</a:t>
            </a: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START_MENU_ITEM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"Start"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menu.add(</a:t>
            </a: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SUBMIT_MENU_ITEM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"Submit"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 true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 boolean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onOptionsItemSelected(MenuItem item) {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switch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(item.getItemId()) {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case </a:t>
            </a:r>
            <a:r>
              <a:rPr b="1" i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START_MENU_ITEM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i="1" lang="en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// handle start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 true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case </a:t>
            </a:r>
            <a:r>
              <a:rPr b="1" i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SUBMIT_MENU_ITEM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i="1" lang="en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// handle submit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 true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 super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.onOptionsItemSelected(item);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</p:txBody>
      </p:sp>
      <p:cxnSp>
        <p:nvCxnSpPr>
          <p:cNvPr id="703" name="Shape 703"/>
          <p:cNvCxnSpPr/>
          <p:nvPr/>
        </p:nvCxnSpPr>
        <p:spPr>
          <a:xfrm rot="10800000">
            <a:off x="3390342" y="3660303"/>
            <a:ext cx="1571099" cy="80399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04" name="Shape 704"/>
          <p:cNvCxnSpPr/>
          <p:nvPr/>
        </p:nvCxnSpPr>
        <p:spPr>
          <a:xfrm flipH="1">
            <a:off x="3482142" y="3740703"/>
            <a:ext cx="1479299" cy="521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05" name="Shape 705"/>
          <p:cNvSpPr txBox="1"/>
          <p:nvPr/>
        </p:nvSpPr>
        <p:spPr>
          <a:xfrm>
            <a:off x="4957097" y="3499996"/>
            <a:ext cx="2812199" cy="4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frei wählbare Konstanten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4957097" y="4262096"/>
            <a:ext cx="2812199" cy="4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bedeutet </a:t>
            </a: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behandelt</a:t>
            </a:r>
          </a:p>
        </p:txBody>
      </p:sp>
      <p:cxnSp>
        <p:nvCxnSpPr>
          <p:cNvPr id="707" name="Shape 707"/>
          <p:cNvCxnSpPr/>
          <p:nvPr/>
        </p:nvCxnSpPr>
        <p:spPr>
          <a:xfrm flipH="1">
            <a:off x="3522692" y="4494503"/>
            <a:ext cx="1311299" cy="124499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Options Menu Deklarativ (1)</a:t>
            </a:r>
          </a:p>
        </p:txBody>
      </p:sp>
      <p:sp>
        <p:nvSpPr>
          <p:cNvPr id="713" name="Shape 713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Die bessere Variante ist die Deklaration in XML (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res/menu/menu_main.xml</a:t>
            </a:r>
            <a:r>
              <a:rPr lang="en"/>
              <a:t>)</a:t>
            </a:r>
          </a:p>
        </p:txBody>
      </p:sp>
      <p:sp>
        <p:nvSpPr>
          <p:cNvPr id="714" name="Shape 714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15" name="Shape 715"/>
          <p:cNvSpPr txBox="1"/>
          <p:nvPr/>
        </p:nvSpPr>
        <p:spPr>
          <a:xfrm>
            <a:off x="228600" y="1981200"/>
            <a:ext cx="8858400" cy="3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menu 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xmlns: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"http://schemas.android.com/apk/res/android"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xmlns: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tools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"http://schemas.android.com/tools" 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tools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:context=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".MainActivity"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&lt;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item 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:id=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"@+id/action_search"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       android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:title=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"@string/action_search"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:icon=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"@drawable/ic_action_search"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:orderInCategory=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"100"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:showAsAction=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"never"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&lt;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item 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:id=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"@+id/action_settings"  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       android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:title=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"@string/action_settings"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:orderInCategory=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"100"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b="1"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:showAsAction=</a:t>
            </a:r>
            <a:r>
              <a:rPr b="1" lang="en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"never"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menu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Options Menu Deklarativ (2)</a:t>
            </a:r>
          </a:p>
        </p:txBody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Das in XML deklarierte Menu muss nun noch eingebunden werden:</a:t>
            </a:r>
          </a:p>
        </p:txBody>
      </p:sp>
      <p:sp>
        <p:nvSpPr>
          <p:cNvPr id="722" name="Shape 722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23" name="Shape 723"/>
          <p:cNvSpPr txBox="1"/>
          <p:nvPr/>
        </p:nvSpPr>
        <p:spPr>
          <a:xfrm>
            <a:off x="304800" y="1752600"/>
            <a:ext cx="8560800" cy="392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 class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MainActivity 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extends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Activity {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808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 boolean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onCreateOptionsMenu(Menu menu) {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i="1" lang="en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// Inflate the menu; this adds items to the action bar if it is present.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getMenuInflater().inflate(R.menu.</a:t>
            </a:r>
            <a:r>
              <a:rPr b="1" i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menu_main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menu);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 true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   public boolean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onOptionsItemSelected(MenuItem item) {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switch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(item.getItemId()) {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case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R.id.</a:t>
            </a:r>
            <a:r>
              <a:rPr b="1" i="1" lang="en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action_search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i="1" lang="en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// handle start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</a:p>
        </p:txBody>
      </p:sp>
      <p:cxnSp>
        <p:nvCxnSpPr>
          <p:cNvPr id="724" name="Shape 724"/>
          <p:cNvCxnSpPr/>
          <p:nvPr/>
        </p:nvCxnSpPr>
        <p:spPr>
          <a:xfrm rot="10800000">
            <a:off x="5084442" y="2991878"/>
            <a:ext cx="458999" cy="240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25" name="Shape 725"/>
          <p:cNvSpPr txBox="1"/>
          <p:nvPr/>
        </p:nvSpPr>
        <p:spPr>
          <a:xfrm>
            <a:off x="5468522" y="2991730"/>
            <a:ext cx="2812199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Entspricht dem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menu/main.xml</a:t>
            </a:r>
          </a:p>
        </p:txBody>
      </p:sp>
      <p:cxnSp>
        <p:nvCxnSpPr>
          <p:cNvPr id="726" name="Shape 726"/>
          <p:cNvCxnSpPr>
            <a:stCxn id="727" idx="1"/>
          </p:cNvCxnSpPr>
          <p:nvPr/>
        </p:nvCxnSpPr>
        <p:spPr>
          <a:xfrm rot="10800000">
            <a:off x="3798022" y="4222663"/>
            <a:ext cx="606300" cy="187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27" name="Shape 727"/>
          <p:cNvSpPr txBox="1"/>
          <p:nvPr/>
        </p:nvSpPr>
        <p:spPr>
          <a:xfrm>
            <a:off x="4404322" y="4192213"/>
            <a:ext cx="2812199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ID aus dem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main.xml</a:t>
            </a:r>
          </a:p>
        </p:txBody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Action Bar</a:t>
            </a:r>
          </a:p>
        </p:txBody>
      </p:sp>
      <p:sp>
        <p:nvSpPr>
          <p:cNvPr id="733" name="Shape 733"/>
          <p:cNvSpPr txBox="1"/>
          <p:nvPr>
            <p:ph idx="1" type="body"/>
          </p:nvPr>
        </p:nvSpPr>
        <p:spPr>
          <a:xfrm>
            <a:off x="1135725" y="1177425"/>
            <a:ext cx="6970200" cy="19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i="1" lang="en"/>
              <a:t>«The action bar is a window feature that identifies the user location, and provides user actions and navigation modes. Using the action bar offers your users a familiar interface across applications that the system gracefully adapts for different screen configurations.»</a:t>
            </a:r>
          </a:p>
          <a:p>
            <a:pPr algn="just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4" name="Shape 734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35" name="Shape 7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50" y="3287450"/>
            <a:ext cx="3005100" cy="15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Action Bar Aufbau</a:t>
            </a:r>
          </a:p>
        </p:txBody>
      </p:sp>
      <p:sp>
        <p:nvSpPr>
          <p:cNvPr id="741" name="Shape 741"/>
          <p:cNvSpPr txBox="1"/>
          <p:nvPr>
            <p:ph idx="1" type="body"/>
          </p:nvPr>
        </p:nvSpPr>
        <p:spPr>
          <a:xfrm>
            <a:off x="153600" y="2931423"/>
            <a:ext cx="8934599" cy="270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App Icon und ev. Up- / Home-Navigation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Name der App oder View-Switcher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Actions (Teil des Options Menu)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/>
              <a:t>Action-Overflow mit dem Rest des Menus</a:t>
            </a:r>
          </a:p>
        </p:txBody>
      </p:sp>
      <p:sp>
        <p:nvSpPr>
          <p:cNvPr id="742" name="Shape 742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43" name="Shape 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975" y="1334425"/>
            <a:ext cx="689610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Actions in der Action Bar</a:t>
            </a:r>
          </a:p>
        </p:txBody>
      </p:sp>
      <p:sp>
        <p:nvSpPr>
          <p:cNvPr id="749" name="Shape 749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Welche Actions in der Action Bar angezeigt werden hängt ab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vom verfügbaren Platz (2-5 haben Platz in der Bar)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von der Menu-Item Konfiguration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1" marL="914400" rtl="0">
              <a:spcBef>
                <a:spcPts val="0"/>
              </a:spcBef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collapseActionView</a:t>
            </a:r>
            <a:r>
              <a:rPr lang="en"/>
              <a:t> ist ein Flag für Actions die direkt in der ActionBar angezeigt werden, sogenannte </a:t>
            </a:r>
            <a:r>
              <a:rPr b="1" lang="en"/>
              <a:t>Action Views</a:t>
            </a:r>
            <a:r>
              <a:rPr lang="en"/>
              <a:t>, z.B. ein </a:t>
            </a:r>
            <a:r>
              <a:rPr lang="en" u="sng">
                <a:solidFill>
                  <a:schemeClr val="hlink"/>
                </a:solidFill>
                <a:hlinkClick r:id="rId3"/>
              </a:rPr>
              <a:t>Button der expandiert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0" name="Shape 750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51" name="Shape 7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400" y="2527575"/>
            <a:ext cx="4899850" cy="1577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2" name="Shape 752"/>
          <p:cNvGrpSpPr/>
          <p:nvPr/>
        </p:nvGrpSpPr>
        <p:grpSpPr>
          <a:xfrm>
            <a:off x="1939225" y="5079973"/>
            <a:ext cx="5265556" cy="394877"/>
            <a:chOff x="2088500" y="5085073"/>
            <a:chExt cx="5265556" cy="394877"/>
          </a:xfrm>
        </p:grpSpPr>
        <p:pic>
          <p:nvPicPr>
            <p:cNvPr id="753" name="Shape 7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88500" y="5085075"/>
              <a:ext cx="2482075" cy="394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Shape 75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72075" y="5085073"/>
              <a:ext cx="2481981" cy="394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>
            <p:ph type="ctrTitle"/>
          </p:nvPr>
        </p:nvSpPr>
        <p:spPr>
          <a:xfrm>
            <a:off x="423002" y="1211168"/>
            <a:ext cx="7772400" cy="950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Emulator</a:t>
            </a:r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OSX und Windows unbedingt </a:t>
            </a:r>
            <a:r>
              <a:rPr b="1" lang="en"/>
              <a:t>HAXM</a:t>
            </a:r>
            <a:r>
              <a:rPr lang="en"/>
              <a:t> installieren (Linux verwenden KVM)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Ist in der </a:t>
            </a:r>
            <a:r>
              <a:rPr lang="en" u="sng">
                <a:solidFill>
                  <a:schemeClr val="hlink"/>
                </a:solidFill>
                <a:hlinkClick r:id="rId3"/>
              </a:rPr>
              <a:t>Installationsanleitung</a:t>
            </a:r>
            <a:r>
              <a:rPr lang="en"/>
              <a:t> enthalten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Performance-Tipps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Unbedingt ein x86-Image verwenden (im SDK Manager installieren)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Nicht zu viel RAM geben (512M reichen oft, mehr als 1024M selten sinnvoll)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Emulator benötigt ein paar Sekunden zum Start, deshalb während der Entwicklung laufen lassen und nicht schliessen</a:t>
            </a:r>
          </a:p>
        </p:txBody>
      </p:sp>
      <p:sp>
        <p:nvSpPr>
          <p:cNvPr id="765" name="Shape 765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Emulator</a:t>
            </a:r>
          </a:p>
        </p:txBody>
      </p:sp>
      <p:sp>
        <p:nvSpPr>
          <p:cNvPr id="766" name="Shape 766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Activities – die App-Bausteine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153600" y="1177427"/>
            <a:ext cx="8934599" cy="198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Activities sind die Hauptbausteine in der App Entwicklung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Ein Screen / Bildschirmseite mit GUI Elementen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Activity interagiert mit dem User: erhält Touch und andere Events</a:t>
            </a:r>
          </a:p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105" name="Shape 105"/>
          <p:cNvGrpSpPr/>
          <p:nvPr/>
        </p:nvGrpSpPr>
        <p:grpSpPr>
          <a:xfrm>
            <a:off x="565611" y="3166681"/>
            <a:ext cx="8012777" cy="2429497"/>
            <a:chOff x="577919" y="3242881"/>
            <a:chExt cx="8012777" cy="2429497"/>
          </a:xfrm>
        </p:grpSpPr>
        <p:pic>
          <p:nvPicPr>
            <p:cNvPr id="106" name="Shape 1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63559" y="3937172"/>
              <a:ext cx="1059949" cy="1735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Shape 1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25146" y="3692245"/>
              <a:ext cx="1187811" cy="1980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Shape 10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85954" y="3369228"/>
              <a:ext cx="1380936" cy="23031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Shape 10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7919" y="3481044"/>
              <a:ext cx="1312642" cy="2191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Shape 11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96505" y="3242881"/>
              <a:ext cx="1455644" cy="2429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Shape 1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339888" y="3567040"/>
              <a:ext cx="1250808" cy="21053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Activities – die App-Bausteine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Eine oder mehrere Seiten, die einer Aufgabe oder </a:t>
            </a:r>
            <a:r>
              <a:rPr i="1" lang="en"/>
              <a:t>Aktivität</a:t>
            </a:r>
            <a:r>
              <a:rPr lang="en"/>
              <a:t> gewidmet sind</a:t>
            </a:r>
          </a:p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675" y="2188241"/>
            <a:ext cx="1755584" cy="2928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5479" y="2188241"/>
            <a:ext cx="1755584" cy="2928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0000" y="2188241"/>
            <a:ext cx="1755584" cy="2928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Activity aus Entwicklersicht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Activity = Screen + Code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Implementiert als Klasse die von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r>
              <a:rPr lang="en"/>
              <a:t> ableitet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Grundgerüst sieht folgendermassen aus: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Kein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main</a:t>
            </a:r>
            <a:r>
              <a:rPr lang="en"/>
              <a:t> in der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MainActivity</a:t>
            </a:r>
            <a:r>
              <a:rPr lang="en"/>
              <a:t>, wird vom System instanziert</a:t>
            </a:r>
          </a:p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9" name="Shape 129"/>
          <p:cNvSpPr txBox="1"/>
          <p:nvPr/>
        </p:nvSpPr>
        <p:spPr>
          <a:xfrm>
            <a:off x="685800" y="2514600"/>
            <a:ext cx="6467999" cy="21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 class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MainActivity 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extends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Activity {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80800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808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protected void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onCreate(Bundle savedInstanceState) {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i="1" lang="en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// Hier unser Code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